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9" r:id="rId1"/>
  </p:sldMasterIdLst>
  <p:notesMasterIdLst>
    <p:notesMasterId r:id="rId38"/>
  </p:notesMasterIdLst>
  <p:sldIdLst>
    <p:sldId id="256" r:id="rId2"/>
    <p:sldId id="265" r:id="rId3"/>
    <p:sldId id="266" r:id="rId4"/>
    <p:sldId id="267" r:id="rId5"/>
    <p:sldId id="268" r:id="rId6"/>
    <p:sldId id="278" r:id="rId7"/>
    <p:sldId id="270" r:id="rId8"/>
    <p:sldId id="264" r:id="rId9"/>
    <p:sldId id="257" r:id="rId10"/>
    <p:sldId id="269" r:id="rId11"/>
    <p:sldId id="258" r:id="rId12"/>
    <p:sldId id="259" r:id="rId13"/>
    <p:sldId id="260" r:id="rId14"/>
    <p:sldId id="281" r:id="rId15"/>
    <p:sldId id="274" r:id="rId16"/>
    <p:sldId id="273" r:id="rId17"/>
    <p:sldId id="271" r:id="rId18"/>
    <p:sldId id="282" r:id="rId19"/>
    <p:sldId id="272" r:id="rId20"/>
    <p:sldId id="275" r:id="rId21"/>
    <p:sldId id="279" r:id="rId22"/>
    <p:sldId id="287" r:id="rId23"/>
    <p:sldId id="283" r:id="rId24"/>
    <p:sldId id="280" r:id="rId25"/>
    <p:sldId id="285" r:id="rId26"/>
    <p:sldId id="286" r:id="rId27"/>
    <p:sldId id="288" r:id="rId28"/>
    <p:sldId id="289" r:id="rId29"/>
    <p:sldId id="284" r:id="rId30"/>
    <p:sldId id="290" r:id="rId31"/>
    <p:sldId id="291" r:id="rId32"/>
    <p:sldId id="293" r:id="rId33"/>
    <p:sldId id="295" r:id="rId34"/>
    <p:sldId id="296" r:id="rId35"/>
    <p:sldId id="294"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BD66BE47-8311-4304-95EF-D052DFEDAB51}">
          <p14:sldIdLst>
            <p14:sldId id="256"/>
            <p14:sldId id="265"/>
            <p14:sldId id="266"/>
            <p14:sldId id="267"/>
            <p14:sldId id="268"/>
            <p14:sldId id="278"/>
            <p14:sldId id="270"/>
          </p14:sldIdLst>
        </p14:section>
        <p14:section name="Section sans titre" id="{76C95DB3-4164-496F-B83E-C27B818F8A55}">
          <p14:sldIdLst>
            <p14:sldId id="264"/>
            <p14:sldId id="257"/>
            <p14:sldId id="269"/>
            <p14:sldId id="258"/>
            <p14:sldId id="259"/>
            <p14:sldId id="260"/>
            <p14:sldId id="281"/>
          </p14:sldIdLst>
        </p14:section>
        <p14:section name="Section sans titre" id="{A742721D-C5C3-4562-98E4-3706D4C5D250}">
          <p14:sldIdLst>
            <p14:sldId id="274"/>
            <p14:sldId id="273"/>
            <p14:sldId id="271"/>
            <p14:sldId id="282"/>
            <p14:sldId id="272"/>
            <p14:sldId id="275"/>
            <p14:sldId id="279"/>
            <p14:sldId id="287"/>
            <p14:sldId id="283"/>
            <p14:sldId id="280"/>
            <p14:sldId id="285"/>
            <p14:sldId id="286"/>
            <p14:sldId id="288"/>
            <p14:sldId id="289"/>
            <p14:sldId id="284"/>
            <p14:sldId id="290"/>
            <p14:sldId id="291"/>
            <p14:sldId id="293"/>
            <p14:sldId id="295"/>
            <p14:sldId id="296"/>
            <p14:sldId id="294"/>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p:scale>
          <a:sx n="120" d="100"/>
          <a:sy n="120" d="100"/>
        </p:scale>
        <p:origin x="234" y="-60"/>
      </p:cViewPr>
      <p:guideLst/>
    </p:cSldViewPr>
  </p:slideViewPr>
  <p:outlineViewPr>
    <p:cViewPr>
      <p:scale>
        <a:sx n="33" d="100"/>
        <a:sy n="33" d="100"/>
      </p:scale>
      <p:origin x="0" y="-2283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5DC9-010C-4987-A041-FB28CAECA7E4}" type="datetimeFigureOut">
              <a:rPr lang="fr-FR" smtClean="0"/>
              <a:t>19/06/2024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0CD24-C1BA-407A-A246-982DC8F33267}" type="slidenum">
              <a:rPr lang="fr-FR" smtClean="0"/>
              <a:t>‹N°›</a:t>
            </a:fld>
            <a:endParaRPr lang="fr-FR"/>
          </a:p>
        </p:txBody>
      </p:sp>
    </p:spTree>
    <p:extLst>
      <p:ext uri="{BB962C8B-B14F-4D97-AF65-F5344CB8AC3E}">
        <p14:creationId xmlns:p14="http://schemas.microsoft.com/office/powerpoint/2010/main" val="42871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1</a:t>
            </a:fld>
            <a:endParaRPr lang="fr-FR"/>
          </a:p>
        </p:txBody>
      </p:sp>
    </p:spTree>
    <p:extLst>
      <p:ext uri="{BB962C8B-B14F-4D97-AF65-F5344CB8AC3E}">
        <p14:creationId xmlns:p14="http://schemas.microsoft.com/office/powerpoint/2010/main" val="2127675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21</a:t>
            </a:fld>
            <a:endParaRPr lang="fr-FR"/>
          </a:p>
        </p:txBody>
      </p:sp>
    </p:spTree>
    <p:extLst>
      <p:ext uri="{BB962C8B-B14F-4D97-AF65-F5344CB8AC3E}">
        <p14:creationId xmlns:p14="http://schemas.microsoft.com/office/powerpoint/2010/main" val="386864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27</a:t>
            </a:fld>
            <a:endParaRPr lang="fr-FR"/>
          </a:p>
        </p:txBody>
      </p:sp>
    </p:spTree>
    <p:extLst>
      <p:ext uri="{BB962C8B-B14F-4D97-AF65-F5344CB8AC3E}">
        <p14:creationId xmlns:p14="http://schemas.microsoft.com/office/powerpoint/2010/main" val="35611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34</a:t>
            </a:fld>
            <a:endParaRPr lang="fr-FR"/>
          </a:p>
        </p:txBody>
      </p:sp>
    </p:spTree>
    <p:extLst>
      <p:ext uri="{BB962C8B-B14F-4D97-AF65-F5344CB8AC3E}">
        <p14:creationId xmlns:p14="http://schemas.microsoft.com/office/powerpoint/2010/main" val="56256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2</a:t>
            </a:fld>
            <a:endParaRPr lang="fr-FR"/>
          </a:p>
        </p:txBody>
      </p:sp>
    </p:spTree>
    <p:extLst>
      <p:ext uri="{BB962C8B-B14F-4D97-AF65-F5344CB8AC3E}">
        <p14:creationId xmlns:p14="http://schemas.microsoft.com/office/powerpoint/2010/main" val="2143198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3</a:t>
            </a:fld>
            <a:endParaRPr lang="fr-FR"/>
          </a:p>
        </p:txBody>
      </p:sp>
    </p:spTree>
    <p:extLst>
      <p:ext uri="{BB962C8B-B14F-4D97-AF65-F5344CB8AC3E}">
        <p14:creationId xmlns:p14="http://schemas.microsoft.com/office/powerpoint/2010/main" val="1923908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5</a:t>
            </a:fld>
            <a:endParaRPr lang="fr-FR"/>
          </a:p>
        </p:txBody>
      </p:sp>
    </p:spTree>
    <p:extLst>
      <p:ext uri="{BB962C8B-B14F-4D97-AF65-F5344CB8AC3E}">
        <p14:creationId xmlns:p14="http://schemas.microsoft.com/office/powerpoint/2010/main" val="23349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8</a:t>
            </a:fld>
            <a:endParaRPr lang="fr-FR"/>
          </a:p>
        </p:txBody>
      </p:sp>
    </p:spTree>
    <p:extLst>
      <p:ext uri="{BB962C8B-B14F-4D97-AF65-F5344CB8AC3E}">
        <p14:creationId xmlns:p14="http://schemas.microsoft.com/office/powerpoint/2010/main" val="247037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10</a:t>
            </a:fld>
            <a:endParaRPr lang="fr-FR"/>
          </a:p>
        </p:txBody>
      </p:sp>
    </p:spTree>
    <p:extLst>
      <p:ext uri="{BB962C8B-B14F-4D97-AF65-F5344CB8AC3E}">
        <p14:creationId xmlns:p14="http://schemas.microsoft.com/office/powerpoint/2010/main" val="225871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17</a:t>
            </a:fld>
            <a:endParaRPr lang="fr-FR"/>
          </a:p>
        </p:txBody>
      </p:sp>
    </p:spTree>
    <p:extLst>
      <p:ext uri="{BB962C8B-B14F-4D97-AF65-F5344CB8AC3E}">
        <p14:creationId xmlns:p14="http://schemas.microsoft.com/office/powerpoint/2010/main" val="90234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18</a:t>
            </a:fld>
            <a:endParaRPr lang="fr-FR"/>
          </a:p>
        </p:txBody>
      </p:sp>
    </p:spTree>
    <p:extLst>
      <p:ext uri="{BB962C8B-B14F-4D97-AF65-F5344CB8AC3E}">
        <p14:creationId xmlns:p14="http://schemas.microsoft.com/office/powerpoint/2010/main" val="14324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C0CD24-C1BA-407A-A246-982DC8F33267}" type="slidenum">
              <a:rPr lang="fr-FR" smtClean="0"/>
              <a:t>20</a:t>
            </a:fld>
            <a:endParaRPr lang="fr-FR"/>
          </a:p>
        </p:txBody>
      </p:sp>
    </p:spTree>
    <p:extLst>
      <p:ext uri="{BB962C8B-B14F-4D97-AF65-F5344CB8AC3E}">
        <p14:creationId xmlns:p14="http://schemas.microsoft.com/office/powerpoint/2010/main" val="131775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47B65C5-FCD6-45B9-990B-37EE3BCAE42A}" type="datetimeFigureOut">
              <a:rPr lang="fr-FR" smtClean="0"/>
              <a:t>19/06/2024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35BC07-1D1D-4532-A9AE-7555255B4592}"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77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7B65C5-FCD6-45B9-990B-37EE3BCAE42A}" type="datetimeFigureOut">
              <a:rPr lang="fr-FR" smtClean="0"/>
              <a:t>19/06/2024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210938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7B65C5-FCD6-45B9-990B-37EE3BCAE42A}" type="datetimeFigureOut">
              <a:rPr lang="fr-FR" smtClean="0"/>
              <a:t>19/06/2024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95358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7B65C5-FCD6-45B9-990B-37EE3BCAE42A}" type="datetimeFigureOut">
              <a:rPr lang="fr-FR" smtClean="0"/>
              <a:t>19/06/2024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372870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47B65C5-FCD6-45B9-990B-37EE3BCAE42A}" type="datetimeFigureOut">
              <a:rPr lang="fr-FR" smtClean="0"/>
              <a:t>19/06/2024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35BC07-1D1D-4532-A9AE-7555255B4592}"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31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47B65C5-FCD6-45B9-990B-37EE3BCAE42A}" type="datetimeFigureOut">
              <a:rPr lang="fr-FR" smtClean="0"/>
              <a:t>19/06/2024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4053356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47B65C5-FCD6-45B9-990B-37EE3BCAE42A}" type="datetimeFigureOut">
              <a:rPr lang="fr-FR" smtClean="0"/>
              <a:t>19/06/2024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236774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47B65C5-FCD6-45B9-990B-37EE3BCAE42A}" type="datetimeFigureOut">
              <a:rPr lang="fr-FR" smtClean="0"/>
              <a:t>19/06/2024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634818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7B65C5-FCD6-45B9-990B-37EE3BCAE42A}" type="datetimeFigureOut">
              <a:rPr lang="fr-FR" smtClean="0"/>
              <a:t>19/06/2024</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327444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47B65C5-FCD6-45B9-990B-37EE3BCAE42A}" type="datetimeFigureOut">
              <a:rPr lang="fr-FR" smtClean="0"/>
              <a:t>19/06/2024</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35BC07-1D1D-4532-A9AE-7555255B4592}" type="slidenum">
              <a:rPr lang="fr-FR" smtClean="0"/>
              <a:t>‹N°›</a:t>
            </a:fld>
            <a:endParaRPr lang="fr-FR"/>
          </a:p>
        </p:txBody>
      </p:sp>
    </p:spTree>
    <p:extLst>
      <p:ext uri="{BB962C8B-B14F-4D97-AF65-F5344CB8AC3E}">
        <p14:creationId xmlns:p14="http://schemas.microsoft.com/office/powerpoint/2010/main" val="252332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47B65C5-FCD6-45B9-990B-37EE3BCAE42A}" type="datetimeFigureOut">
              <a:rPr lang="fr-FR" smtClean="0"/>
              <a:t>19/06/2024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235BC07-1D1D-4532-A9AE-7555255B4592}" type="slidenum">
              <a:rPr lang="fr-FR" smtClean="0"/>
              <a:t>‹N°›</a:t>
            </a:fld>
            <a:endParaRPr lang="fr-FR"/>
          </a:p>
        </p:txBody>
      </p:sp>
    </p:spTree>
    <p:extLst>
      <p:ext uri="{BB962C8B-B14F-4D97-AF65-F5344CB8AC3E}">
        <p14:creationId xmlns:p14="http://schemas.microsoft.com/office/powerpoint/2010/main" val="34077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47B65C5-FCD6-45B9-990B-37EE3BCAE42A}" type="datetimeFigureOut">
              <a:rPr lang="fr-FR" smtClean="0"/>
              <a:t>19/06/2024</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35BC07-1D1D-4532-A9AE-7555255B4592}" type="slidenum">
              <a:rPr lang="fr-FR" smtClean="0"/>
              <a:t>‹N°›</a:t>
            </a:fld>
            <a:endParaRPr lang="fr-F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57042"/>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auch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hlinkClick r:id="rId3"/>
            <a:extLst>
              <a:ext uri="{FF2B5EF4-FFF2-40B4-BE49-F238E27FC236}">
                <a16:creationId xmlns:a16="http://schemas.microsoft.com/office/drawing/2014/main" id="{C0AB344F-8AFD-DB66-21A8-860E28153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624983" cy="1197865"/>
          </a:xfrm>
          <a:prstGeom prst="rect">
            <a:avLst/>
          </a:prstGeom>
        </p:spPr>
      </p:pic>
      <p:pic>
        <p:nvPicPr>
          <p:cNvPr id="19" name="Image 18">
            <a:extLst>
              <a:ext uri="{FF2B5EF4-FFF2-40B4-BE49-F238E27FC236}">
                <a16:creationId xmlns:a16="http://schemas.microsoft.com/office/drawing/2014/main" id="{9E091153-720E-86BB-C624-AB90FA759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269" y="268773"/>
            <a:ext cx="4495238" cy="660317"/>
          </a:xfrm>
          <a:prstGeom prst="rect">
            <a:avLst/>
          </a:prstGeom>
        </p:spPr>
      </p:pic>
      <p:pic>
        <p:nvPicPr>
          <p:cNvPr id="21" name="Image 20">
            <a:extLst>
              <a:ext uri="{FF2B5EF4-FFF2-40B4-BE49-F238E27FC236}">
                <a16:creationId xmlns:a16="http://schemas.microsoft.com/office/drawing/2014/main" id="{D04D6AE8-C590-93C1-8F69-9354E899E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271" y="1437132"/>
            <a:ext cx="8174737" cy="4611243"/>
          </a:xfrm>
          <a:prstGeom prst="rect">
            <a:avLst/>
          </a:prstGeom>
          <a:ln>
            <a:solidFill>
              <a:schemeClr val="bg2"/>
            </a:solidFill>
          </a:ln>
          <a:effectLst/>
        </p:spPr>
      </p:pic>
    </p:spTree>
    <p:extLst>
      <p:ext uri="{BB962C8B-B14F-4D97-AF65-F5344CB8AC3E}">
        <p14:creationId xmlns:p14="http://schemas.microsoft.com/office/powerpoint/2010/main" val="328539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33F9D3-8062-A5B3-A69F-5D02585855DE}"/>
              </a:ext>
            </a:extLst>
          </p:cNvPr>
          <p:cNvSpPr>
            <a:spLocks noGrp="1"/>
          </p:cNvSpPr>
          <p:nvPr>
            <p:ph type="title"/>
          </p:nvPr>
        </p:nvSpPr>
        <p:spPr>
          <a:xfrm>
            <a:off x="2495550" y="216671"/>
            <a:ext cx="5773807" cy="606286"/>
          </a:xfrm>
          <a:ln>
            <a:solidFill>
              <a:schemeClr val="bg2"/>
            </a:solidFill>
          </a:ln>
        </p:spPr>
        <p:txBody>
          <a:bodyPr>
            <a:normAutofit fontScale="90000"/>
          </a:bodyPr>
          <a:lstStyle/>
          <a:p>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     Plan d’échantillonnage par grappe (pour </a:t>
            </a:r>
            <a:r>
              <a:rPr lang="fr-FR" sz="2000" i="0" dirty="0" err="1">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vauché</a:t>
            </a:r>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a:t>
            </a:r>
            <a:br>
              <a:rPr lang="fr-FR" sz="2000" dirty="0">
                <a:solidFill>
                  <a:srgbClr val="0070C0"/>
                </a:solidFill>
                <a:effectLst>
                  <a:outerShdw blurRad="38100" dist="38100" dir="2700000" algn="tl">
                    <a:srgbClr val="000000">
                      <a:alpha val="43137"/>
                    </a:srgbClr>
                  </a:outerShdw>
                </a:effectLst>
              </a:rPr>
            </a:br>
            <a:endParaRPr lang="fr-FR" sz="2000" dirty="0">
              <a:solidFill>
                <a:srgbClr val="0070C0"/>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28A698B1-0514-4E29-367F-2163F9DA9526}"/>
              </a:ext>
            </a:extLst>
          </p:cNvPr>
          <p:cNvSpPr>
            <a:spLocks noGrp="1"/>
          </p:cNvSpPr>
          <p:nvPr>
            <p:ph idx="1"/>
          </p:nvPr>
        </p:nvSpPr>
        <p:spPr>
          <a:xfrm>
            <a:off x="0" y="987948"/>
            <a:ext cx="12091416" cy="5321412"/>
          </a:xfrm>
          <a:solidFill>
            <a:schemeClr val="bg2"/>
          </a:solidFill>
          <a:ln>
            <a:solidFill>
              <a:schemeClr val="bg2"/>
            </a:solidFill>
          </a:ln>
        </p:spPr>
        <p:txBody>
          <a:bodyPr/>
          <a:lstStyle/>
          <a:p>
            <a:r>
              <a:rPr lang="fr-FR" sz="1600" dirty="0">
                <a:effectLst>
                  <a:outerShdw blurRad="38100" dist="38100" dir="2700000" algn="tl">
                    <a:srgbClr val="000000">
                      <a:alpha val="43137"/>
                    </a:srgbClr>
                  </a:outerShdw>
                </a:effectLst>
              </a:rPr>
              <a:t>On constate que les objets sont naturellement regroupés (par exemple, par lot de production), c'est dans cette perspective que </a:t>
            </a:r>
            <a:r>
              <a:rPr lang="fr-FR" sz="1600" dirty="0" err="1">
                <a:effectLst>
                  <a:outerShdw blurRad="38100" dist="38100" dir="2700000" algn="tl">
                    <a:srgbClr val="000000">
                      <a:alpha val="43137"/>
                    </a:srgbClr>
                  </a:outerShdw>
                </a:effectLst>
              </a:rPr>
              <a:t>Vauché</a:t>
            </a:r>
            <a:r>
              <a:rPr lang="fr-FR" sz="1600" dirty="0">
                <a:effectLst>
                  <a:outerShdw blurRad="38100" dist="38100" dir="2700000" algn="tl">
                    <a:srgbClr val="000000">
                      <a:alpha val="43137"/>
                    </a:srgbClr>
                  </a:outerShdw>
                </a:effectLst>
              </a:rPr>
              <a:t> sélectionne aléatoirement quelques grappes et inclure tous les objets de ces grappes dans l'échantillon.</a:t>
            </a: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endParaRPr lang="fr-FR" dirty="0"/>
          </a:p>
        </p:txBody>
      </p:sp>
      <p:pic>
        <p:nvPicPr>
          <p:cNvPr id="5" name="Image 4">
            <a:extLst>
              <a:ext uri="{FF2B5EF4-FFF2-40B4-BE49-F238E27FC236}">
                <a16:creationId xmlns:a16="http://schemas.microsoft.com/office/drawing/2014/main" id="{07AA4B80-5A4E-6739-5021-DE6462096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2" y="1622066"/>
            <a:ext cx="5619279" cy="4687295"/>
          </a:xfrm>
          <a:prstGeom prst="rect">
            <a:avLst/>
          </a:prstGeom>
        </p:spPr>
      </p:pic>
      <p:sp>
        <p:nvSpPr>
          <p:cNvPr id="6" name="Espace réservé du contenu 5">
            <a:extLst>
              <a:ext uri="{FF2B5EF4-FFF2-40B4-BE49-F238E27FC236}">
                <a16:creationId xmlns:a16="http://schemas.microsoft.com/office/drawing/2014/main" id="{3242D12E-512F-174C-2CAD-789A72294FC0}"/>
              </a:ext>
            </a:extLst>
          </p:cNvPr>
          <p:cNvSpPr txBox="1">
            <a:spLocks/>
          </p:cNvSpPr>
          <p:nvPr/>
        </p:nvSpPr>
        <p:spPr>
          <a:xfrm>
            <a:off x="5980176" y="1728215"/>
            <a:ext cx="6135624" cy="4581145"/>
          </a:xfrm>
          <a:prstGeom prst="rect">
            <a:avLst/>
          </a:prstGeom>
          <a:ln>
            <a:solidFill>
              <a:schemeClr val="bg2"/>
            </a:solidFill>
          </a:ln>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fr-FR" sz="1600" dirty="0">
                <a:solidFill>
                  <a:schemeClr val="tx1"/>
                </a:solidFill>
              </a:rPr>
              <a:t> </a:t>
            </a:r>
            <a:r>
              <a:rPr lang="fr-FR" sz="2200" dirty="0">
                <a:effectLst>
                  <a:outerShdw blurRad="38100" dist="38100" dir="2700000" algn="tl">
                    <a:srgbClr val="000000">
                      <a:alpha val="43137"/>
                    </a:srgbClr>
                  </a:outerShdw>
                </a:effectLst>
              </a:rPr>
              <a:t>En décembre, la quantité traitée s'élevait à </a:t>
            </a:r>
            <a:r>
              <a:rPr lang="fr-FR" sz="2200" dirty="0">
                <a:solidFill>
                  <a:srgbClr val="FFC000"/>
                </a:solidFill>
                <a:effectLst>
                  <a:outerShdw blurRad="38100" dist="38100" dir="2700000" algn="tl">
                    <a:srgbClr val="000000">
                      <a:alpha val="43137"/>
                    </a:srgbClr>
                  </a:outerShdw>
                </a:effectLst>
              </a:rPr>
              <a:t>1666,360 Tonnes</a:t>
            </a:r>
            <a:r>
              <a:rPr lang="fr-FR" sz="2200" dirty="0">
                <a:effectLst>
                  <a:outerShdw blurRad="38100" dist="38100" dir="2700000" algn="tl">
                    <a:srgbClr val="000000">
                      <a:alpha val="43137"/>
                    </a:srgbClr>
                  </a:outerShdw>
                </a:effectLst>
              </a:rPr>
              <a:t>. Nous avons constaté que trois échantillons de flux entrants ont été sélectionnés aléatoirement, avec une masse nette de </a:t>
            </a:r>
            <a:r>
              <a:rPr lang="fr-FR" sz="2200" dirty="0">
                <a:solidFill>
                  <a:srgbClr val="FFC000"/>
                </a:solidFill>
                <a:effectLst>
                  <a:outerShdw blurRad="38100" dist="38100" dir="2700000" algn="tl">
                    <a:srgbClr val="000000">
                      <a:alpha val="43137"/>
                    </a:srgbClr>
                  </a:outerShdw>
                </a:effectLst>
              </a:rPr>
              <a:t>161,47 kg par jour.</a:t>
            </a:r>
            <a:r>
              <a:rPr lang="fr-FR" sz="2200" dirty="0">
                <a:effectLst>
                  <a:outerShdw blurRad="38100" dist="38100" dir="2700000" algn="tl">
                    <a:srgbClr val="000000">
                      <a:alpha val="43137"/>
                    </a:srgbClr>
                  </a:outerShdw>
                </a:effectLst>
              </a:rPr>
              <a:t> Cela nous amène à conclure qu'un échantillon représentatif de </a:t>
            </a:r>
            <a:r>
              <a:rPr lang="fr-FR" sz="2200" dirty="0">
                <a:solidFill>
                  <a:srgbClr val="FFC000"/>
                </a:solidFill>
                <a:effectLst>
                  <a:outerShdw blurRad="38100" dist="38100" dir="2700000" algn="tl">
                    <a:srgbClr val="000000">
                      <a:alpha val="43137"/>
                    </a:srgbClr>
                  </a:outerShdw>
                </a:effectLst>
              </a:rPr>
              <a:t>3542 kg par mois </a:t>
            </a:r>
            <a:r>
              <a:rPr lang="fr-FR" sz="2200" dirty="0">
                <a:effectLst>
                  <a:outerShdw blurRad="38100" dist="38100" dir="2700000" algn="tl">
                    <a:srgbClr val="000000">
                      <a:alpha val="43137"/>
                    </a:srgbClr>
                  </a:outerShdw>
                </a:effectLst>
              </a:rPr>
              <a:t>devrait être sélectionné parmi l'ensemble des déchets stockés à trier pour Décembre 2021.</a:t>
            </a:r>
          </a:p>
          <a:p>
            <a:pPr>
              <a:buFont typeface="Wingdings" panose="05000000000000000000" pitchFamily="2" charset="2"/>
              <a:buChar char="§"/>
            </a:pPr>
            <a:r>
              <a:rPr lang="fr-FR" sz="2200" dirty="0">
                <a:effectLst>
                  <a:outerShdw blurRad="38100" dist="38100" dir="2700000" algn="tl">
                    <a:srgbClr val="000000">
                      <a:alpha val="43137"/>
                    </a:srgbClr>
                  </a:outerShdw>
                </a:effectLst>
              </a:rPr>
              <a:t> En janvier, une augmentation significative a été observée, avec un total de </a:t>
            </a:r>
            <a:r>
              <a:rPr lang="fr-FR" sz="2200" dirty="0">
                <a:solidFill>
                  <a:srgbClr val="FFC000"/>
                </a:solidFill>
                <a:effectLst>
                  <a:outerShdw blurRad="38100" dist="38100" dir="2700000" algn="tl">
                    <a:srgbClr val="000000">
                      <a:alpha val="43137"/>
                    </a:srgbClr>
                  </a:outerShdw>
                </a:effectLst>
              </a:rPr>
              <a:t>2326,080 Tonnes</a:t>
            </a:r>
            <a:r>
              <a:rPr lang="fr-FR" sz="2200" dirty="0">
                <a:effectLst>
                  <a:outerShdw blurRad="38100" dist="38100" dir="2700000" algn="tl">
                    <a:srgbClr val="000000">
                      <a:alpha val="43137"/>
                    </a:srgbClr>
                  </a:outerShdw>
                </a:effectLst>
              </a:rPr>
              <a:t> traitées. Trois échantillons de flux entrants ont été sélectionnés aléatoirement, avec une masse nette de </a:t>
            </a:r>
            <a:r>
              <a:rPr lang="fr-FR" sz="2200" dirty="0">
                <a:solidFill>
                  <a:srgbClr val="FFC000"/>
                </a:solidFill>
                <a:effectLst>
                  <a:outerShdw blurRad="38100" dist="38100" dir="2700000" algn="tl">
                    <a:srgbClr val="000000">
                      <a:alpha val="43137"/>
                    </a:srgbClr>
                  </a:outerShdw>
                </a:effectLst>
              </a:rPr>
              <a:t>151,65 kg par jour</a:t>
            </a:r>
            <a:r>
              <a:rPr lang="fr-FR" sz="2200" dirty="0">
                <a:effectLst>
                  <a:outerShdw blurRad="38100" dist="38100" dir="2700000" algn="tl">
                    <a:srgbClr val="000000">
                      <a:alpha val="43137"/>
                    </a:srgbClr>
                  </a:outerShdw>
                </a:effectLst>
              </a:rPr>
              <a:t>. Cela nous amène à conclure qu'un échantillon représentatif de </a:t>
            </a:r>
            <a:r>
              <a:rPr lang="fr-FR" sz="2200" dirty="0">
                <a:solidFill>
                  <a:srgbClr val="FFC000"/>
                </a:solidFill>
                <a:effectLst>
                  <a:outerShdw blurRad="38100" dist="38100" dir="2700000" algn="tl">
                    <a:srgbClr val="000000">
                      <a:alpha val="43137"/>
                    </a:srgbClr>
                  </a:outerShdw>
                </a:effectLst>
              </a:rPr>
              <a:t>3336,3 kg par mois </a:t>
            </a:r>
            <a:r>
              <a:rPr lang="fr-FR" sz="2200" dirty="0">
                <a:effectLst>
                  <a:outerShdw blurRad="38100" dist="38100" dir="2700000" algn="tl">
                    <a:srgbClr val="000000">
                      <a:alpha val="43137"/>
                    </a:srgbClr>
                  </a:outerShdw>
                </a:effectLst>
              </a:rPr>
              <a:t>devrait être sélectionné parmi l'ensemble des déchets stockés à trier pour Janvier 2022.</a:t>
            </a:r>
          </a:p>
          <a:p>
            <a:pPr>
              <a:buFont typeface="Wingdings" panose="05000000000000000000" pitchFamily="2" charset="2"/>
              <a:buChar char="§"/>
            </a:pPr>
            <a:r>
              <a:rPr lang="fr-FR" sz="2200" dirty="0">
                <a:effectLst>
                  <a:outerShdw blurRad="38100" dist="38100" dir="2700000" algn="tl">
                    <a:srgbClr val="000000">
                      <a:alpha val="43137"/>
                    </a:srgbClr>
                  </a:outerShdw>
                </a:effectLst>
              </a:rPr>
              <a:t> On observe la même analogie sur le mois de Février.</a:t>
            </a:r>
          </a:p>
          <a:p>
            <a:pPr marL="0" indent="0">
              <a:buNone/>
            </a:pPr>
            <a:endParaRPr lang="fr-FR" sz="160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buNone/>
            </a:pPr>
            <a:r>
              <a:rPr lang="fr-FR" sz="1600" dirty="0">
                <a:solidFill>
                  <a:schemeClr val="tx1"/>
                </a:solidFill>
                <a:effectLst>
                  <a:outerShdw blurRad="38100" dist="38100" dir="2700000" algn="tl">
                    <a:srgbClr val="000000">
                      <a:alpha val="43137"/>
                    </a:srgbClr>
                  </a:outerShdw>
                </a:effectLst>
                <a:highlight>
                  <a:srgbClr val="FFFFFF"/>
                </a:highlight>
                <a:latin typeface="Arial" panose="020B0604020202020204" pitchFamily="34" charset="0"/>
              </a:rPr>
              <a:t> </a:t>
            </a:r>
          </a:p>
          <a:p>
            <a:pPr marL="0" indent="0">
              <a:buFont typeface="Calibri" panose="020F0502020204030204" pitchFamily="34" charset="0"/>
              <a:buNone/>
            </a:pPr>
            <a:endParaRPr lang="fr-FR" dirty="0">
              <a:highlight>
                <a:srgbClr val="FFFFFF"/>
              </a:highlight>
              <a:latin typeface="Arial" panose="020B0604020202020204" pitchFamily="34" charset="0"/>
            </a:endParaRPr>
          </a:p>
          <a:p>
            <a:pPr marL="0" indent="0">
              <a:buFont typeface="Calibri" panose="020F0502020204030204" pitchFamily="34" charset="0"/>
              <a:buNone/>
            </a:pPr>
            <a:endParaRPr lang="fr-FR" dirty="0">
              <a:highlight>
                <a:srgbClr val="FFFFFF"/>
              </a:highlight>
              <a:latin typeface="Arial" panose="020B0604020202020204" pitchFamily="34" charset="0"/>
            </a:endParaRPr>
          </a:p>
          <a:p>
            <a:pPr marL="0" indent="0">
              <a:buFont typeface="Calibri" panose="020F0502020204030204" pitchFamily="34" charset="0"/>
              <a:buNone/>
            </a:pPr>
            <a:endParaRPr lang="fr-FR" dirty="0">
              <a:highlight>
                <a:srgbClr val="FFFFFF"/>
              </a:highlight>
              <a:latin typeface="Arial" panose="020B0604020202020204" pitchFamily="34" charset="0"/>
            </a:endParaRPr>
          </a:p>
          <a:p>
            <a:pPr marL="0" indent="0">
              <a:buFont typeface="Calibri" panose="020F0502020204030204" pitchFamily="34" charset="0"/>
              <a:buNone/>
            </a:pPr>
            <a:endParaRPr lang="fr-FR" dirty="0">
              <a:highlight>
                <a:srgbClr val="FFFFFF"/>
              </a:highlight>
              <a:latin typeface="Arial" panose="020B0604020202020204" pitchFamily="34" charset="0"/>
            </a:endParaRPr>
          </a:p>
          <a:p>
            <a:pPr marL="0" indent="0">
              <a:buFont typeface="Calibri" panose="020F0502020204030204" pitchFamily="34" charset="0"/>
              <a:buNone/>
            </a:pPr>
            <a:endParaRPr lang="fr-FR" dirty="0">
              <a:highlight>
                <a:srgbClr val="FFFFFF"/>
              </a:highlight>
              <a:latin typeface="Arial" panose="020B0604020202020204" pitchFamily="34" charset="0"/>
            </a:endParaRPr>
          </a:p>
          <a:p>
            <a:pPr marL="0" indent="0">
              <a:buFont typeface="Calibri" panose="020F0502020204030204" pitchFamily="34" charset="0"/>
              <a:buNone/>
            </a:pPr>
            <a:endParaRPr lang="fr-FR" dirty="0">
              <a:effectLst>
                <a:outerShdw blurRad="38100" dist="38100" dir="2700000" algn="tl">
                  <a:srgbClr val="000000">
                    <a:alpha val="43137"/>
                  </a:srgbClr>
                </a:outerShdw>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30230842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droite 1">
            <a:extLst>
              <a:ext uri="{FF2B5EF4-FFF2-40B4-BE49-F238E27FC236}">
                <a16:creationId xmlns:a16="http://schemas.microsoft.com/office/drawing/2014/main" id="{0F2620F9-C6EC-7D75-75D3-264DDACA06ED}"/>
              </a:ext>
            </a:extLst>
          </p:cNvPr>
          <p:cNvSpPr/>
          <p:nvPr/>
        </p:nvSpPr>
        <p:spPr>
          <a:xfrm rot="10800000">
            <a:off x="5227321" y="3822097"/>
            <a:ext cx="868679" cy="2745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F663F3BE-E7A0-0AF4-A0F1-8DB8DB632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216" y="1801461"/>
            <a:ext cx="5852170" cy="4398171"/>
          </a:xfrm>
          <a:prstGeom prst="rect">
            <a:avLst/>
          </a:prstGeom>
          <a:ln>
            <a:solidFill>
              <a:schemeClr val="bg2"/>
            </a:solidFill>
          </a:ln>
        </p:spPr>
      </p:pic>
      <p:sp>
        <p:nvSpPr>
          <p:cNvPr id="4" name="Titre 3">
            <a:extLst>
              <a:ext uri="{FF2B5EF4-FFF2-40B4-BE49-F238E27FC236}">
                <a16:creationId xmlns:a16="http://schemas.microsoft.com/office/drawing/2014/main" id="{14BF3047-3A9A-0BDC-B873-1BACB6B66C24}"/>
              </a:ext>
            </a:extLst>
          </p:cNvPr>
          <p:cNvSpPr>
            <a:spLocks noGrp="1"/>
          </p:cNvSpPr>
          <p:nvPr>
            <p:ph type="title"/>
          </p:nvPr>
        </p:nvSpPr>
        <p:spPr>
          <a:xfrm>
            <a:off x="64008" y="155448"/>
            <a:ext cx="4946904" cy="1403008"/>
          </a:xfrm>
          <a:ln>
            <a:solidFill>
              <a:schemeClr val="bg2"/>
            </a:solidFill>
          </a:ln>
        </p:spPr>
        <p:txBody>
          <a:bodyPr>
            <a:normAutofit/>
          </a:bodyPr>
          <a:lstStyle/>
          <a:p>
            <a:pPr>
              <a:lnSpc>
                <a:spcPct val="100000"/>
              </a:lnSpc>
            </a:pPr>
            <a:r>
              <a:rPr lang="fr-FR" sz="1400" i="0" dirty="0">
                <a:effectLst>
                  <a:outerShdw blurRad="38100" dist="38100" dir="2700000" algn="tl">
                    <a:srgbClr val="000000">
                      <a:alpha val="43137"/>
                    </a:srgbClr>
                  </a:outerShdw>
                </a:effectLst>
                <a:highlight>
                  <a:srgbClr val="FFFFFF"/>
                </a:highlight>
                <a:latin typeface="Arial" panose="020B0604020202020204" pitchFamily="34" charset="0"/>
              </a:rPr>
              <a:t>Dans le cadre de ces analyses, un échantillon représentatif de </a:t>
            </a:r>
            <a:r>
              <a:rPr lang="fr-FR" sz="140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1147</a:t>
            </a:r>
            <a:r>
              <a:rPr lang="fr-FR" sz="1400" i="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140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kg</a:t>
            </a:r>
            <a:r>
              <a:rPr lang="fr-FR" sz="140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1600" dirty="0">
                <a:effectLst>
                  <a:outerShdw blurRad="38100" dist="38100" dir="2700000" algn="tl">
                    <a:srgbClr val="000000">
                      <a:alpha val="43137"/>
                    </a:srgbClr>
                  </a:outerShdw>
                </a:effectLst>
                <a:highlight>
                  <a:srgbClr val="FFFFFF"/>
                </a:highlight>
                <a:latin typeface="Arial" panose="020B0604020202020204" pitchFamily="34" charset="0"/>
              </a:rPr>
              <a:t>/</a:t>
            </a:r>
            <a:r>
              <a:rPr lang="fr-FR" sz="140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mois</a:t>
            </a:r>
            <a:r>
              <a:rPr lang="fr-FR" sz="1400" i="0" dirty="0">
                <a:effectLst>
                  <a:outerShdw blurRad="38100" dist="38100" dir="2700000" algn="tl">
                    <a:srgbClr val="000000">
                      <a:alpha val="43137"/>
                    </a:srgbClr>
                  </a:outerShdw>
                </a:effectLst>
                <a:highlight>
                  <a:srgbClr val="FFFFFF"/>
                </a:highlight>
                <a:latin typeface="Arial" panose="020B0604020202020204" pitchFamily="34" charset="0"/>
              </a:rPr>
              <a:t> a été sélectionné aléatoirement parmi la masse totale des déchets traités de </a:t>
            </a:r>
            <a:r>
              <a:rPr lang="fr-FR" sz="140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1666.360 Tonnes </a:t>
            </a:r>
            <a:r>
              <a:rPr lang="fr-FR" sz="1400" i="0" dirty="0">
                <a:effectLst>
                  <a:outerShdw blurRad="38100" dist="38100" dir="2700000" algn="tl">
                    <a:srgbClr val="000000">
                      <a:alpha val="43137"/>
                    </a:srgbClr>
                  </a:outerShdw>
                </a:effectLst>
                <a:highlight>
                  <a:srgbClr val="FFFFFF"/>
                </a:highlight>
                <a:latin typeface="Arial" panose="020B0604020202020204" pitchFamily="34" charset="0"/>
              </a:rPr>
              <a:t>qui </a:t>
            </a:r>
            <a:r>
              <a:rPr lang="fr-FR" sz="1400" b="0" i="0" dirty="0">
                <a:effectLst>
                  <a:outerShdw blurRad="38100" dist="38100" dir="2700000" algn="tl">
                    <a:srgbClr val="000000">
                      <a:alpha val="43137"/>
                    </a:srgbClr>
                  </a:outerShdw>
                </a:effectLst>
                <a:highlight>
                  <a:srgbClr val="FFFFFF"/>
                </a:highlight>
                <a:latin typeface="Arial" panose="020B0604020202020204" pitchFamily="34" charset="0"/>
              </a:rPr>
              <a:t>constitue environ </a:t>
            </a:r>
            <a:r>
              <a:rPr lang="fr-FR" sz="1400"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0.07% </a:t>
            </a:r>
            <a:r>
              <a:rPr lang="fr-FR" sz="1400" b="0" i="0" dirty="0">
                <a:effectLst>
                  <a:outerShdw blurRad="38100" dist="38100" dir="2700000" algn="tl">
                    <a:srgbClr val="000000">
                      <a:alpha val="43137"/>
                    </a:srgbClr>
                  </a:outerShdw>
                </a:effectLst>
                <a:highlight>
                  <a:srgbClr val="FFFFFF"/>
                </a:highlight>
                <a:latin typeface="Arial" panose="020B0604020202020204" pitchFamily="34" charset="0"/>
              </a:rPr>
              <a:t>de la masse </a:t>
            </a:r>
            <a:r>
              <a:rPr lang="fr-FR" sz="1400" b="0" i="0" dirty="0">
                <a:highlight>
                  <a:srgbClr val="FFFFFF"/>
                </a:highlight>
                <a:latin typeface="Arial" panose="020B0604020202020204" pitchFamily="34" charset="0"/>
              </a:rPr>
              <a:t>totale</a:t>
            </a:r>
            <a:br>
              <a:rPr lang="fr-FR" sz="1400" dirty="0">
                <a:effectLst>
                  <a:outerShdw blurRad="38100" dist="38100" dir="2700000" algn="tl">
                    <a:srgbClr val="000000">
                      <a:alpha val="43137"/>
                    </a:srgbClr>
                  </a:outerShdw>
                </a:effectLst>
              </a:rPr>
            </a:br>
            <a:endParaRPr lang="fr-FR" sz="1400" dirty="0">
              <a:effectLst>
                <a:outerShdw blurRad="38100" dist="38100" dir="2700000" algn="tl">
                  <a:srgbClr val="000000">
                    <a:alpha val="43137"/>
                  </a:srgbClr>
                </a:outerShdw>
              </a:effectLst>
            </a:endParaRPr>
          </a:p>
        </p:txBody>
      </p:sp>
      <p:sp>
        <p:nvSpPr>
          <p:cNvPr id="16" name="Espace réservé du texte 15">
            <a:extLst>
              <a:ext uri="{FF2B5EF4-FFF2-40B4-BE49-F238E27FC236}">
                <a16:creationId xmlns:a16="http://schemas.microsoft.com/office/drawing/2014/main" id="{14FF659E-BC98-C54D-D8C9-A42193CF6FFE}"/>
              </a:ext>
            </a:extLst>
          </p:cNvPr>
          <p:cNvSpPr txBox="1">
            <a:spLocks noGrp="1"/>
          </p:cNvSpPr>
          <p:nvPr>
            <p:ph type="body" idx="1"/>
          </p:nvPr>
        </p:nvSpPr>
        <p:spPr>
          <a:xfrm>
            <a:off x="6930104" y="155448"/>
            <a:ext cx="4858512" cy="830997"/>
          </a:xfrm>
          <a:prstGeom prst="rect">
            <a:avLst/>
          </a:prstGeom>
          <a:noFill/>
          <a:ln>
            <a:solidFill>
              <a:schemeClr val="bg2"/>
            </a:solidFill>
          </a:ln>
        </p:spPr>
        <p:txBody>
          <a:bodyPr wrap="square" rtlCol="0">
            <a:spAutoFit/>
          </a:bodyPr>
          <a:lstStyle/>
          <a:p>
            <a:pPr>
              <a:lnSpc>
                <a:spcPct val="100000"/>
              </a:lnSpc>
            </a:pPr>
            <a:r>
              <a:rPr lang="fr-FR" sz="1600" cap="none"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N</a:t>
            </a:r>
            <a:r>
              <a:rPr lang="fr-FR" sz="1600" i="0" cap="none"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ous observons des résultats significatifs en termes de tri correct en sortie de cabine pour décembre 2021 </a:t>
            </a:r>
            <a:endParaRPr lang="fr-FR" sz="1800" cap="none" dirty="0">
              <a:solidFill>
                <a:srgbClr val="0070C0"/>
              </a:solidFill>
              <a:effectLst>
                <a:outerShdw blurRad="38100" dist="38100" dir="2700000" algn="tl">
                  <a:srgbClr val="000000">
                    <a:alpha val="43137"/>
                  </a:srgbClr>
                </a:outerShdw>
              </a:effectLst>
            </a:endParaRPr>
          </a:p>
        </p:txBody>
      </p:sp>
      <p:pic>
        <p:nvPicPr>
          <p:cNvPr id="9" name="Image 8">
            <a:extLst>
              <a:ext uri="{FF2B5EF4-FFF2-40B4-BE49-F238E27FC236}">
                <a16:creationId xmlns:a16="http://schemas.microsoft.com/office/drawing/2014/main" id="{CB1D0BCA-F96F-DA1A-B406-36E9048D0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 y="1801462"/>
            <a:ext cx="4842970" cy="4480560"/>
          </a:xfrm>
          <a:prstGeom prst="rect">
            <a:avLst/>
          </a:prstGeom>
          <a:ln>
            <a:solidFill>
              <a:schemeClr val="bg2"/>
            </a:solidFill>
          </a:ln>
        </p:spPr>
      </p:pic>
    </p:spTree>
    <p:extLst>
      <p:ext uri="{BB962C8B-B14F-4D97-AF65-F5344CB8AC3E}">
        <p14:creationId xmlns:p14="http://schemas.microsoft.com/office/powerpoint/2010/main" val="2931034579"/>
      </p:ext>
    </p:extLst>
  </p:cSld>
  <p:clrMapOvr>
    <a:masterClrMapping/>
  </p:clrMapOvr>
  <mc:AlternateContent xmlns:mc="http://schemas.openxmlformats.org/markup-compatibility/2006" xmlns:p14="http://schemas.microsoft.com/office/powerpoint/2010/main">
    <mc:Choice Requires="p14">
      <p:transition spd="slow" p14:dur="1500" advTm="7761">
        <p:split orient="vert"/>
      </p:transition>
    </mc:Choice>
    <mc:Fallback xmlns="">
      <p:transition spd="slow" advTm="776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250"/>
                                  </p:stCondLst>
                                  <p:childTnLst>
                                    <p:set>
                                      <p:cBhvr>
                                        <p:cTn id="6" dur="1" fill="hold">
                                          <p:stCondLst>
                                            <p:cond delay="1999"/>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37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7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2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0"/>
                                        <p:tgtEl>
                                          <p:spTgt spid="4"/>
                                        </p:tgtEl>
                                      </p:cBhvr>
                                    </p:animEffect>
                                    <p:anim calcmode="lin" valueType="num">
                                      <p:cBhvr>
                                        <p:cTn id="17" dur="2500" fill="hold"/>
                                        <p:tgtEl>
                                          <p:spTgt spid="4"/>
                                        </p:tgtEl>
                                        <p:attrNameLst>
                                          <p:attrName>ppt_x</p:attrName>
                                        </p:attrNameLst>
                                      </p:cBhvr>
                                      <p:tavLst>
                                        <p:tav tm="0">
                                          <p:val>
                                            <p:strVal val="#ppt_x"/>
                                          </p:val>
                                        </p:tav>
                                        <p:tav tm="100000">
                                          <p:val>
                                            <p:strVal val="#ppt_x"/>
                                          </p:val>
                                        </p:tav>
                                      </p:tavLst>
                                    </p:anim>
                                    <p:anim calcmode="lin" valueType="num">
                                      <p:cBhvr>
                                        <p:cTn id="18" dur="2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2250"/>
                                  </p:stCondLst>
                                  <p:childTnLst>
                                    <p:set>
                                      <p:cBhvr>
                                        <p:cTn id="29" dur="1" fill="hold">
                                          <p:stCondLst>
                                            <p:cond delay="19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èche : droite 4">
            <a:extLst>
              <a:ext uri="{FF2B5EF4-FFF2-40B4-BE49-F238E27FC236}">
                <a16:creationId xmlns:a16="http://schemas.microsoft.com/office/drawing/2014/main" id="{D7F36D83-9D95-CBA6-B3B6-26C1D3A908B5}"/>
              </a:ext>
            </a:extLst>
          </p:cNvPr>
          <p:cNvSpPr/>
          <p:nvPr/>
        </p:nvSpPr>
        <p:spPr>
          <a:xfrm rot="10800000">
            <a:off x="5321808" y="3743196"/>
            <a:ext cx="976884" cy="188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38D52C6-48F0-B035-F599-7E61E840D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376" y="1764792"/>
            <a:ext cx="5608318" cy="4387471"/>
          </a:xfrm>
          <a:prstGeom prst="rect">
            <a:avLst/>
          </a:prstGeom>
          <a:ln>
            <a:solidFill>
              <a:schemeClr val="bg2"/>
            </a:solidFill>
          </a:ln>
        </p:spPr>
      </p:pic>
      <p:sp>
        <p:nvSpPr>
          <p:cNvPr id="4" name="ZoneTexte 3">
            <a:extLst>
              <a:ext uri="{FF2B5EF4-FFF2-40B4-BE49-F238E27FC236}">
                <a16:creationId xmlns:a16="http://schemas.microsoft.com/office/drawing/2014/main" id="{D3A3D588-0A06-5FFF-941A-A388583D05ED}"/>
              </a:ext>
            </a:extLst>
          </p:cNvPr>
          <p:cNvSpPr txBox="1"/>
          <p:nvPr/>
        </p:nvSpPr>
        <p:spPr>
          <a:xfrm>
            <a:off x="6838122" y="499796"/>
            <a:ext cx="5207572" cy="581582"/>
          </a:xfrm>
          <a:prstGeom prst="rect">
            <a:avLst/>
          </a:prstGeom>
          <a:noFill/>
          <a:ln>
            <a:solidFill>
              <a:schemeClr val="bg2"/>
            </a:solidFill>
          </a:ln>
        </p:spPr>
        <p:txBody>
          <a:bodyPr wrap="square">
            <a:spAutoFit/>
          </a:bodyPr>
          <a:lstStyle/>
          <a:p>
            <a:r>
              <a:rPr lang="fr-FR" sz="1600" dirty="0">
                <a:solidFill>
                  <a:srgbClr val="0070C0"/>
                </a:solidFill>
                <a:effectLst>
                  <a:outerShdw blurRad="38100" dist="38100" dir="2700000" algn="tl">
                    <a:srgbClr val="000000">
                      <a:alpha val="43137"/>
                    </a:srgbClr>
                  </a:outerShdw>
                </a:effectLst>
              </a:rPr>
              <a:t>Nous observons des résultats significatifs en termes de tri correct en sortie de cabine </a:t>
            </a:r>
          </a:p>
        </p:txBody>
      </p:sp>
      <p:sp>
        <p:nvSpPr>
          <p:cNvPr id="9" name="ZoneTexte 8">
            <a:extLst>
              <a:ext uri="{FF2B5EF4-FFF2-40B4-BE49-F238E27FC236}">
                <a16:creationId xmlns:a16="http://schemas.microsoft.com/office/drawing/2014/main" id="{0F23A8A1-5DF3-5A2F-86CC-16E592988089}"/>
              </a:ext>
            </a:extLst>
          </p:cNvPr>
          <p:cNvSpPr txBox="1"/>
          <p:nvPr/>
        </p:nvSpPr>
        <p:spPr>
          <a:xfrm>
            <a:off x="127253" y="208565"/>
            <a:ext cx="5627371" cy="1323439"/>
          </a:xfrm>
          <a:prstGeom prst="rect">
            <a:avLst/>
          </a:prstGeom>
          <a:noFill/>
          <a:ln>
            <a:solidFill>
              <a:schemeClr val="bg2"/>
            </a:solidFill>
          </a:ln>
        </p:spPr>
        <p:txBody>
          <a:bodyPr wrap="square">
            <a:spAutoFit/>
          </a:bodyPr>
          <a:lstStyle/>
          <a:p>
            <a:r>
              <a:rPr lang="fr-FR" sz="1600" dirty="0">
                <a:effectLst>
                  <a:outerShdw blurRad="38100" dist="38100" dir="2700000" algn="tl">
                    <a:srgbClr val="000000">
                      <a:alpha val="43137"/>
                    </a:srgbClr>
                  </a:outerShdw>
                </a:effectLst>
              </a:rPr>
              <a:t>Pour le mois de Janvier, un échantillon représentatif de </a:t>
            </a:r>
            <a:r>
              <a:rPr lang="fr-FR" sz="1600" dirty="0">
                <a:solidFill>
                  <a:srgbClr val="FFC000"/>
                </a:solidFill>
                <a:effectLst>
                  <a:outerShdw blurRad="38100" dist="38100" dir="2700000" algn="tl">
                    <a:srgbClr val="000000">
                      <a:alpha val="43137"/>
                    </a:srgbClr>
                  </a:outerShdw>
                </a:effectLst>
              </a:rPr>
              <a:t>1150 kg </a:t>
            </a:r>
            <a:r>
              <a:rPr lang="fr-FR" sz="1600" dirty="0">
                <a:effectLst>
                  <a:outerShdw blurRad="38100" dist="38100" dir="2700000" algn="tl">
                    <a:srgbClr val="000000">
                      <a:alpha val="43137"/>
                    </a:srgbClr>
                  </a:outerShdw>
                </a:effectLst>
              </a:rPr>
              <a:t>a été sélectionné aléatoirement parmi la masse totale des déchets traités de </a:t>
            </a:r>
            <a:r>
              <a:rPr lang="fr-FR" sz="1600" dirty="0">
                <a:solidFill>
                  <a:srgbClr val="FFC000"/>
                </a:solidFill>
                <a:effectLst>
                  <a:outerShdw blurRad="38100" dist="38100" dir="2700000" algn="tl">
                    <a:srgbClr val="000000">
                      <a:alpha val="43137"/>
                    </a:srgbClr>
                  </a:outerShdw>
                </a:effectLst>
              </a:rPr>
              <a:t>2326.080 Tonnes </a:t>
            </a:r>
            <a:r>
              <a:rPr lang="fr-FR" sz="1600" dirty="0">
                <a:effectLst>
                  <a:outerShdw blurRad="38100" dist="38100" dir="2700000" algn="tl">
                    <a:srgbClr val="000000">
                      <a:alpha val="43137"/>
                    </a:srgbClr>
                  </a:outerShdw>
                </a:effectLst>
              </a:rPr>
              <a:t>qui constitue environ </a:t>
            </a:r>
            <a:r>
              <a:rPr lang="fr-FR" sz="1600" dirty="0">
                <a:solidFill>
                  <a:srgbClr val="FFC000"/>
                </a:solidFill>
                <a:effectLst>
                  <a:outerShdw blurRad="38100" dist="38100" dir="2700000" algn="tl">
                    <a:srgbClr val="000000">
                      <a:alpha val="43137"/>
                    </a:srgbClr>
                  </a:outerShdw>
                </a:effectLst>
              </a:rPr>
              <a:t>0.05% </a:t>
            </a:r>
            <a:r>
              <a:rPr lang="fr-FR" sz="1600" dirty="0">
                <a:effectLst>
                  <a:outerShdw blurRad="38100" dist="38100" dir="2700000" algn="tl">
                    <a:srgbClr val="000000">
                      <a:alpha val="43137"/>
                    </a:srgbClr>
                  </a:outerShdw>
                </a:effectLst>
              </a:rPr>
              <a:t>de la masse totale du mois</a:t>
            </a:r>
            <a:br>
              <a:rPr lang="fr-FR" sz="1600" dirty="0">
                <a:effectLst>
                  <a:outerShdw blurRad="38100" dist="38100" dir="2700000" algn="tl">
                    <a:srgbClr val="000000">
                      <a:alpha val="43137"/>
                    </a:srgbClr>
                  </a:outerShdw>
                </a:effectLst>
              </a:rPr>
            </a:br>
            <a:endParaRPr lang="fr-FR" sz="1600" dirty="0">
              <a:effectLst>
                <a:outerShdw blurRad="38100" dist="38100" dir="2700000" algn="tl">
                  <a:srgbClr val="000000">
                    <a:alpha val="43137"/>
                  </a:srgbClr>
                </a:outerShdw>
              </a:effectLst>
            </a:endParaRPr>
          </a:p>
        </p:txBody>
      </p:sp>
      <p:pic>
        <p:nvPicPr>
          <p:cNvPr id="3" name="Image 2">
            <a:extLst>
              <a:ext uri="{FF2B5EF4-FFF2-40B4-BE49-F238E27FC236}">
                <a16:creationId xmlns:a16="http://schemas.microsoft.com/office/drawing/2014/main" id="{E1E80810-77B5-445C-3F52-FA157B8A6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1532004"/>
            <a:ext cx="5187696" cy="4740780"/>
          </a:xfrm>
          <a:prstGeom prst="rect">
            <a:avLst/>
          </a:prstGeom>
          <a:ln>
            <a:solidFill>
              <a:schemeClr val="bg2"/>
            </a:solidFill>
          </a:ln>
        </p:spPr>
      </p:pic>
    </p:spTree>
    <p:extLst>
      <p:ext uri="{BB962C8B-B14F-4D97-AF65-F5344CB8AC3E}">
        <p14:creationId xmlns:p14="http://schemas.microsoft.com/office/powerpoint/2010/main" val="24796577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1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500"/>
                                        <p:tgtEl>
                                          <p:spTgt spid="9"/>
                                        </p:tgtEl>
                                      </p:cBhvr>
                                    </p:animEffect>
                                    <p:anim calcmode="lin" valueType="num">
                                      <p:cBhvr>
                                        <p:cTn id="17" dur="1500" fill="hold"/>
                                        <p:tgtEl>
                                          <p:spTgt spid="9"/>
                                        </p:tgtEl>
                                        <p:attrNameLst>
                                          <p:attrName>ppt_x</p:attrName>
                                        </p:attrNameLst>
                                      </p:cBhvr>
                                      <p:tavLst>
                                        <p:tav tm="0">
                                          <p:val>
                                            <p:strVal val="#ppt_x"/>
                                          </p:val>
                                        </p:tav>
                                        <p:tav tm="100000">
                                          <p:val>
                                            <p:strVal val="#ppt_x"/>
                                          </p:val>
                                        </p:tav>
                                      </p:tavLst>
                                    </p:anim>
                                    <p:anim calcmode="lin" valueType="num">
                                      <p:cBhvr>
                                        <p:cTn id="18" dur="1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3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500"/>
                                        <p:tgtEl>
                                          <p:spTgt spid="3"/>
                                        </p:tgtEl>
                                      </p:cBhvr>
                                    </p:animEffect>
                                    <p:anim calcmode="lin" valueType="num">
                                      <p:cBhvr>
                                        <p:cTn id="29" dur="2500" fill="hold"/>
                                        <p:tgtEl>
                                          <p:spTgt spid="3"/>
                                        </p:tgtEl>
                                        <p:attrNameLst>
                                          <p:attrName>ppt_x</p:attrName>
                                        </p:attrNameLst>
                                      </p:cBhvr>
                                      <p:tavLst>
                                        <p:tav tm="0">
                                          <p:val>
                                            <p:strVal val="#ppt_x"/>
                                          </p:val>
                                        </p:tav>
                                        <p:tav tm="100000">
                                          <p:val>
                                            <p:strVal val="#ppt_x"/>
                                          </p:val>
                                        </p:tav>
                                      </p:tavLst>
                                    </p:anim>
                                    <p:anim calcmode="lin" valueType="num">
                                      <p:cBhvr>
                                        <p:cTn id="30" dur="2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èche : droite 4">
            <a:extLst>
              <a:ext uri="{FF2B5EF4-FFF2-40B4-BE49-F238E27FC236}">
                <a16:creationId xmlns:a16="http://schemas.microsoft.com/office/drawing/2014/main" id="{59140325-D5F2-9574-054E-5088CA089A42}"/>
              </a:ext>
            </a:extLst>
          </p:cNvPr>
          <p:cNvSpPr/>
          <p:nvPr/>
        </p:nvSpPr>
        <p:spPr>
          <a:xfrm rot="10800000">
            <a:off x="5248656" y="4311015"/>
            <a:ext cx="1067659" cy="2701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962190E2-1570-4F63-451E-D74828DF8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544" y="1883665"/>
            <a:ext cx="5487195" cy="4388738"/>
          </a:xfrm>
          <a:prstGeom prst="rect">
            <a:avLst/>
          </a:prstGeom>
          <a:ln>
            <a:solidFill>
              <a:schemeClr val="bg2"/>
            </a:solidFill>
          </a:ln>
        </p:spPr>
      </p:pic>
      <p:sp>
        <p:nvSpPr>
          <p:cNvPr id="4" name="ZoneTexte 3">
            <a:extLst>
              <a:ext uri="{FF2B5EF4-FFF2-40B4-BE49-F238E27FC236}">
                <a16:creationId xmlns:a16="http://schemas.microsoft.com/office/drawing/2014/main" id="{B52CB669-37C7-0E16-513A-E92597834664}"/>
              </a:ext>
            </a:extLst>
          </p:cNvPr>
          <p:cNvSpPr txBox="1"/>
          <p:nvPr/>
        </p:nvSpPr>
        <p:spPr>
          <a:xfrm>
            <a:off x="121158" y="285464"/>
            <a:ext cx="5749290" cy="1477328"/>
          </a:xfrm>
          <a:prstGeom prst="rect">
            <a:avLst/>
          </a:prstGeom>
          <a:noFill/>
          <a:ln>
            <a:solidFill>
              <a:schemeClr val="bg2"/>
            </a:solidFill>
          </a:ln>
        </p:spPr>
        <p:txBody>
          <a:bodyPr wrap="square">
            <a:spAutoFit/>
          </a:bodyPr>
          <a:lstStyle/>
          <a:p>
            <a:r>
              <a:rPr lang="fr-FR" dirty="0">
                <a:effectLst>
                  <a:outerShdw blurRad="38100" dist="38100" dir="2700000" algn="tl">
                    <a:srgbClr val="000000">
                      <a:alpha val="43137"/>
                    </a:srgbClr>
                  </a:outerShdw>
                </a:effectLst>
              </a:rPr>
              <a:t>Pour le mois de Février, un échantillon représentatif de </a:t>
            </a:r>
            <a:r>
              <a:rPr lang="fr-FR" dirty="0">
                <a:solidFill>
                  <a:srgbClr val="FFC000"/>
                </a:solidFill>
                <a:effectLst>
                  <a:outerShdw blurRad="38100" dist="38100" dir="2700000" algn="tl">
                    <a:srgbClr val="000000">
                      <a:alpha val="43137"/>
                    </a:srgbClr>
                  </a:outerShdw>
                </a:effectLst>
              </a:rPr>
              <a:t>1242.51 kg </a:t>
            </a:r>
            <a:r>
              <a:rPr lang="fr-FR" dirty="0">
                <a:effectLst>
                  <a:outerShdw blurRad="38100" dist="38100" dir="2700000" algn="tl">
                    <a:srgbClr val="000000">
                      <a:alpha val="43137"/>
                    </a:srgbClr>
                  </a:outerShdw>
                </a:effectLst>
              </a:rPr>
              <a:t>a été sélectionné aléatoirement parmi la masse totale des déchets traités de </a:t>
            </a:r>
            <a:r>
              <a:rPr lang="fr-FR" dirty="0">
                <a:solidFill>
                  <a:srgbClr val="FFC000"/>
                </a:solidFill>
                <a:effectLst>
                  <a:outerShdw blurRad="38100" dist="38100" dir="2700000" algn="tl">
                    <a:srgbClr val="000000">
                      <a:alpha val="43137"/>
                    </a:srgbClr>
                  </a:outerShdw>
                </a:effectLst>
              </a:rPr>
              <a:t>1986.460 Tonnes </a:t>
            </a:r>
            <a:r>
              <a:rPr lang="fr-FR" dirty="0">
                <a:effectLst>
                  <a:outerShdw blurRad="38100" dist="38100" dir="2700000" algn="tl">
                    <a:srgbClr val="000000">
                      <a:alpha val="43137"/>
                    </a:srgbClr>
                  </a:outerShdw>
                </a:effectLst>
              </a:rPr>
              <a:t>qui constitue environ </a:t>
            </a:r>
            <a:r>
              <a:rPr lang="fr-FR" dirty="0">
                <a:solidFill>
                  <a:srgbClr val="FFC000"/>
                </a:solidFill>
                <a:effectLst>
                  <a:outerShdw blurRad="38100" dist="38100" dir="2700000" algn="tl">
                    <a:srgbClr val="000000">
                      <a:alpha val="43137"/>
                    </a:srgbClr>
                  </a:outerShdw>
                </a:effectLst>
              </a:rPr>
              <a:t>0.06%</a:t>
            </a:r>
            <a:r>
              <a:rPr lang="fr-FR" dirty="0">
                <a:effectLst>
                  <a:outerShdw blurRad="38100" dist="38100" dir="2700000" algn="tl">
                    <a:srgbClr val="000000">
                      <a:alpha val="43137"/>
                    </a:srgbClr>
                  </a:outerShdw>
                </a:effectLst>
              </a:rPr>
              <a:t> de la masse totale du mois</a:t>
            </a:r>
            <a:br>
              <a:rPr lang="fr-FR" dirty="0"/>
            </a:br>
            <a:endParaRPr lang="fr-FR" dirty="0"/>
          </a:p>
        </p:txBody>
      </p:sp>
      <p:sp>
        <p:nvSpPr>
          <p:cNvPr id="8" name="ZoneTexte 7">
            <a:extLst>
              <a:ext uri="{FF2B5EF4-FFF2-40B4-BE49-F238E27FC236}">
                <a16:creationId xmlns:a16="http://schemas.microsoft.com/office/drawing/2014/main" id="{87B2CEFB-E6E4-67C9-CE2B-D7B2FE1B9EEA}"/>
              </a:ext>
            </a:extLst>
          </p:cNvPr>
          <p:cNvSpPr txBox="1"/>
          <p:nvPr/>
        </p:nvSpPr>
        <p:spPr>
          <a:xfrm>
            <a:off x="6512814" y="262431"/>
            <a:ext cx="5612925" cy="646331"/>
          </a:xfrm>
          <a:prstGeom prst="rect">
            <a:avLst/>
          </a:prstGeom>
          <a:noFill/>
          <a:ln>
            <a:solidFill>
              <a:schemeClr val="bg2"/>
            </a:solidFill>
          </a:ln>
        </p:spPr>
        <p:txBody>
          <a:bodyPr wrap="square">
            <a:spAutoFit/>
          </a:bodyPr>
          <a:lstStyle/>
          <a:p>
            <a:r>
              <a:rPr lang="fr-FR" dirty="0">
                <a:solidFill>
                  <a:srgbClr val="0070C0"/>
                </a:solidFill>
                <a:effectLst>
                  <a:outerShdw blurRad="38100" dist="38100" dir="2700000" algn="tl">
                    <a:srgbClr val="000000">
                      <a:alpha val="43137"/>
                    </a:srgbClr>
                  </a:outerShdw>
                </a:effectLst>
              </a:rPr>
              <a:t>Nous observons des résultats significatifs en termes de tri correct en sortie de cabine </a:t>
            </a:r>
          </a:p>
        </p:txBody>
      </p:sp>
      <p:pic>
        <p:nvPicPr>
          <p:cNvPr id="3" name="Image 2">
            <a:extLst>
              <a:ext uri="{FF2B5EF4-FFF2-40B4-BE49-F238E27FC236}">
                <a16:creationId xmlns:a16="http://schemas.microsoft.com/office/drawing/2014/main" id="{959D21ED-8192-F8C0-795D-AB9EE2264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9" y="1883665"/>
            <a:ext cx="5127498" cy="4388738"/>
          </a:xfrm>
          <a:prstGeom prst="rect">
            <a:avLst/>
          </a:prstGeom>
          <a:ln>
            <a:solidFill>
              <a:schemeClr val="bg2"/>
            </a:solidFill>
          </a:ln>
        </p:spPr>
      </p:pic>
    </p:spTree>
    <p:extLst>
      <p:ext uri="{BB962C8B-B14F-4D97-AF65-F5344CB8AC3E}">
        <p14:creationId xmlns:p14="http://schemas.microsoft.com/office/powerpoint/2010/main" val="2823103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CA05D-B923-D7F4-49DA-842AA2D6E9FC}"/>
              </a:ext>
            </a:extLst>
          </p:cNvPr>
          <p:cNvSpPr>
            <a:spLocks noGrp="1"/>
          </p:cNvSpPr>
          <p:nvPr>
            <p:ph type="title"/>
          </p:nvPr>
        </p:nvSpPr>
        <p:spPr>
          <a:xfrm>
            <a:off x="1517904" y="185547"/>
            <a:ext cx="9144000" cy="555117"/>
          </a:xfrm>
          <a:solidFill>
            <a:schemeClr val="bg2"/>
          </a:solidFill>
          <a:ln>
            <a:solidFill>
              <a:schemeClr val="bg2"/>
            </a:solidFill>
          </a:ln>
        </p:spPr>
        <p:txBody>
          <a:bodyPr>
            <a:normAutofit/>
          </a:bodyPr>
          <a:lstStyle/>
          <a:p>
            <a:r>
              <a:rPr lang="fr-FR" sz="2000" dirty="0">
                <a:solidFill>
                  <a:srgbClr val="0070C0"/>
                </a:solidFill>
                <a:effectLst>
                  <a:outerShdw blurRad="38100" dist="38100" dir="2700000" algn="tl">
                    <a:srgbClr val="000000">
                      <a:alpha val="43137"/>
                    </a:srgbClr>
                  </a:outerShdw>
                </a:effectLst>
              </a:rPr>
              <a:t>Amélioration des Techniques d'Échantillonnage pour une Évaluation Fiable du Tri des Déchets</a:t>
            </a:r>
          </a:p>
        </p:txBody>
      </p:sp>
      <p:sp>
        <p:nvSpPr>
          <p:cNvPr id="3" name="Espace réservé du contenu 2">
            <a:extLst>
              <a:ext uri="{FF2B5EF4-FFF2-40B4-BE49-F238E27FC236}">
                <a16:creationId xmlns:a16="http://schemas.microsoft.com/office/drawing/2014/main" id="{43A450E6-ACAD-6102-C366-6BB0A4C184E5}"/>
              </a:ext>
            </a:extLst>
          </p:cNvPr>
          <p:cNvSpPr>
            <a:spLocks noGrp="1"/>
          </p:cNvSpPr>
          <p:nvPr>
            <p:ph idx="1"/>
          </p:nvPr>
        </p:nvSpPr>
        <p:spPr>
          <a:xfrm>
            <a:off x="73152" y="1243584"/>
            <a:ext cx="12033504" cy="4873752"/>
          </a:xfrm>
          <a:ln>
            <a:solidFill>
              <a:schemeClr val="bg2"/>
            </a:solidFill>
          </a:ln>
        </p:spPr>
        <p:txBody>
          <a:bodyPr/>
          <a:lstStyle/>
          <a:p>
            <a:pPr algn="l">
              <a:buFont typeface="Wingdings" panose="05000000000000000000" pitchFamily="2" charset="2"/>
              <a:buChar char="§"/>
            </a:pPr>
            <a:r>
              <a:rPr lang="fr-FR" dirty="0">
                <a:effectLst>
                  <a:outerShdw blurRad="38100" dist="38100" dir="2700000" algn="tl">
                    <a:srgbClr val="000000">
                      <a:alpha val="43137"/>
                    </a:srgbClr>
                  </a:outerShdw>
                </a:effectLst>
              </a:rPr>
              <a:t> </a:t>
            </a:r>
            <a:r>
              <a:rPr lang="fr-FR" sz="1800" b="0" i="0" dirty="0">
                <a:solidFill>
                  <a:srgbClr val="0D0D0D"/>
                </a:solidFill>
                <a:effectLst>
                  <a:outerShdw blurRad="38100" dist="38100" dir="2700000" algn="tl">
                    <a:srgbClr val="000000">
                      <a:alpha val="43137"/>
                    </a:srgbClr>
                  </a:outerShdw>
                </a:effectLst>
                <a:highlight>
                  <a:srgbClr val="FFFFFF"/>
                </a:highlight>
                <a:latin typeface="Söhne"/>
              </a:rPr>
              <a:t>Un protocole d'échantillonnage inapproprié peut entraîner une évaluation incorrecte de la qualité du tri, menant à une sous-évaluation ou une surévaluation susceptible d'influencer négativement les décisions stratégiques et l'efficacité du système de recyclage. Il est donc crucial de mettre en place une méthodologie d'échantillonnage qui allie précision des résultats et rentabilité.</a:t>
            </a:r>
          </a:p>
          <a:p>
            <a:pPr algn="l"/>
            <a:endParaRPr lang="fr-FR" sz="1800" b="0" i="0" dirty="0">
              <a:solidFill>
                <a:srgbClr val="0D0D0D"/>
              </a:solidFill>
              <a:effectLst>
                <a:outerShdw blurRad="38100" dist="38100" dir="2700000" algn="tl">
                  <a:srgbClr val="000000">
                    <a:alpha val="43137"/>
                  </a:srgbClr>
                </a:outerShdw>
              </a:effectLst>
              <a:highlight>
                <a:srgbClr val="FFFFFF"/>
              </a:highlight>
              <a:latin typeface="Söhne"/>
            </a:endParaRPr>
          </a:p>
          <a:p>
            <a:pPr algn="l">
              <a:buFont typeface="Wingdings" panose="05000000000000000000" pitchFamily="2" charset="2"/>
              <a:buChar char="§"/>
            </a:pPr>
            <a:r>
              <a:rPr lang="fr-FR" sz="1800" b="0" i="0" dirty="0">
                <a:solidFill>
                  <a:srgbClr val="0D0D0D"/>
                </a:solidFill>
                <a:effectLst>
                  <a:outerShdw blurRad="38100" dist="38100" dir="2700000" algn="tl">
                    <a:srgbClr val="000000">
                      <a:alpha val="43137"/>
                    </a:srgbClr>
                  </a:outerShdw>
                </a:effectLst>
                <a:highlight>
                  <a:srgbClr val="FFFFFF"/>
                </a:highlight>
                <a:latin typeface="Söhne"/>
              </a:rPr>
              <a:t> Dans cette section, nous aborderons les bases de l'échantillonnage en tant qu'outil d'analyse statistique, les défis liés à son implémentation dans le contexte du tri des déchets, ainsi que les approches possibles pour surmonter ces défis. L'objectif est d'améliorer la précision des évaluations et d'optimiser la performance du processus de tri.</a:t>
            </a:r>
          </a:p>
          <a:p>
            <a:pPr marL="0" indent="0" algn="l">
              <a:buNone/>
            </a:pPr>
            <a:endParaRPr lang="fr-FR" sz="1800" b="0" i="0" dirty="0">
              <a:solidFill>
                <a:srgbClr val="0D0D0D"/>
              </a:solidFill>
              <a:effectLst>
                <a:outerShdw blurRad="38100" dist="38100" dir="2700000" algn="tl">
                  <a:srgbClr val="000000">
                    <a:alpha val="43137"/>
                  </a:srgbClr>
                </a:outerShdw>
              </a:effectLst>
              <a:highlight>
                <a:srgbClr val="FFFFFF"/>
              </a:highlight>
              <a:latin typeface="Söhne"/>
            </a:endParaRPr>
          </a:p>
          <a:p>
            <a:pPr algn="l">
              <a:buFont typeface="Wingdings" panose="05000000000000000000" pitchFamily="2" charset="2"/>
              <a:buChar char="§"/>
            </a:pPr>
            <a:r>
              <a:rPr lang="fr-FR" sz="1800" b="0" i="0" dirty="0">
                <a:solidFill>
                  <a:srgbClr val="0D0D0D"/>
                </a:solidFill>
                <a:effectLst>
                  <a:outerShdw blurRad="38100" dist="38100" dir="2700000" algn="tl">
                    <a:srgbClr val="000000">
                      <a:alpha val="43137"/>
                    </a:srgbClr>
                  </a:outerShdw>
                </a:effectLst>
                <a:highlight>
                  <a:srgbClr val="FFFFFF"/>
                </a:highlight>
                <a:latin typeface="Söhne"/>
              </a:rPr>
              <a:t> Pour répondre à cette problématique, nous nous appuierons sur une étude préliminaire qui a modélisé la situation de manière simplifiée (modélisation jouet du problème). Nous utiliserons les mêmes données et échantillons que ceux de cette étude pour évaluer notre approche et établir un critère permettant de choisir l'échantillon en fonction de la taille de la population.</a:t>
            </a:r>
          </a:p>
          <a:p>
            <a:pPr>
              <a:buFont typeface="Wingdings" panose="05000000000000000000" pitchFamily="2" charset="2"/>
              <a:buChar char="§"/>
            </a:pPr>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819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DBEA4C-D240-D1AB-5AA1-A2829CD69799}"/>
              </a:ext>
            </a:extLst>
          </p:cNvPr>
          <p:cNvSpPr>
            <a:spLocks noGrp="1"/>
          </p:cNvSpPr>
          <p:nvPr>
            <p:ph type="title"/>
          </p:nvPr>
        </p:nvSpPr>
        <p:spPr>
          <a:xfrm>
            <a:off x="2227691" y="244503"/>
            <a:ext cx="6749332" cy="502920"/>
          </a:xfrm>
          <a:solidFill>
            <a:schemeClr val="bg2"/>
          </a:solidFill>
          <a:ln>
            <a:solidFill>
              <a:schemeClr val="bg2"/>
            </a:solidFill>
          </a:ln>
        </p:spPr>
        <p:txBody>
          <a:bodyPr>
            <a:normAutofit/>
          </a:bodyPr>
          <a:lstStyle/>
          <a:p>
            <a:r>
              <a:rPr lang="fr-FR" sz="2000" dirty="0">
                <a:solidFill>
                  <a:srgbClr val="0070C0"/>
                </a:solidFill>
              </a:rPr>
              <a:t>                              </a:t>
            </a:r>
            <a:r>
              <a:rPr lang="fr-FR" sz="2000" b="1" dirty="0">
                <a:solidFill>
                  <a:srgbClr val="0070C0"/>
                </a:solidFill>
                <a:effectLst>
                  <a:outerShdw blurRad="38100" dist="38100" dir="2700000" algn="tl">
                    <a:srgbClr val="000000">
                      <a:alpha val="43137"/>
                    </a:srgbClr>
                  </a:outerShdw>
                </a:effectLst>
              </a:rPr>
              <a:t>Modélisation jouet du problème </a:t>
            </a:r>
          </a:p>
        </p:txBody>
      </p:sp>
      <p:pic>
        <p:nvPicPr>
          <p:cNvPr id="4" name="Image 3">
            <a:extLst>
              <a:ext uri="{FF2B5EF4-FFF2-40B4-BE49-F238E27FC236}">
                <a16:creationId xmlns:a16="http://schemas.microsoft.com/office/drawing/2014/main" id="{DBC456B1-9659-229D-345B-C304F1463AF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9513" y="1078992"/>
            <a:ext cx="12027142" cy="5138928"/>
          </a:xfrm>
          <a:prstGeom prst="rect">
            <a:avLst/>
          </a:prstGeom>
          <a:ln>
            <a:solidFill>
              <a:schemeClr val="bg2"/>
            </a:solidFill>
          </a:ln>
        </p:spPr>
      </p:pic>
    </p:spTree>
    <p:extLst>
      <p:ext uri="{BB962C8B-B14F-4D97-AF65-F5344CB8AC3E}">
        <p14:creationId xmlns:p14="http://schemas.microsoft.com/office/powerpoint/2010/main" val="3765717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287BDF-260D-E547-6344-D1AAAA27BD51}"/>
              </a:ext>
            </a:extLst>
          </p:cNvPr>
          <p:cNvSpPr>
            <a:spLocks noGrp="1"/>
          </p:cNvSpPr>
          <p:nvPr>
            <p:ph type="title"/>
          </p:nvPr>
        </p:nvSpPr>
        <p:spPr>
          <a:xfrm>
            <a:off x="2536467" y="230588"/>
            <a:ext cx="5876014" cy="548640"/>
          </a:xfrm>
          <a:solidFill>
            <a:schemeClr val="bg2"/>
          </a:solidFill>
          <a:ln>
            <a:solidFill>
              <a:schemeClr val="bg2"/>
            </a:solidFill>
          </a:ln>
        </p:spPr>
        <p:txBody>
          <a:bodyPr>
            <a:noAutofit/>
          </a:bodyPr>
          <a:lstStyle/>
          <a:p>
            <a:r>
              <a:rPr kumimoji="0" lang="fr-FR" sz="2000" b="0" i="0" u="none" strike="noStrike" kern="1200" cap="none" spc="-50" normalizeH="0" baseline="0" noProof="0" dirty="0">
                <a:ln>
                  <a:noFill/>
                </a:ln>
                <a:solidFill>
                  <a:srgbClr val="0070C0"/>
                </a:solidFill>
                <a:effectLst/>
                <a:uLnTx/>
                <a:uFillTx/>
                <a:latin typeface="Calibri Light" panose="020F0302020204030204"/>
                <a:ea typeface="+mj-ea"/>
                <a:cs typeface="+mj-cs"/>
              </a:rPr>
              <a:t>                           </a:t>
            </a:r>
            <a:r>
              <a:rPr kumimoji="0" lang="fr-FR" sz="2000" b="1"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ea typeface="+mj-ea"/>
                <a:cs typeface="+mj-cs"/>
              </a:rPr>
              <a:t>Modélisation jouet du problème </a:t>
            </a:r>
            <a:endParaRPr lang="fr-FR" sz="1800" dirty="0">
              <a:solidFill>
                <a:srgbClr val="0070C0"/>
              </a:solidFill>
            </a:endParaRPr>
          </a:p>
        </p:txBody>
      </p:sp>
      <p:pic>
        <p:nvPicPr>
          <p:cNvPr id="4" name="Image 3">
            <a:extLst>
              <a:ext uri="{FF2B5EF4-FFF2-40B4-BE49-F238E27FC236}">
                <a16:creationId xmlns:a16="http://schemas.microsoft.com/office/drawing/2014/main" id="{E8F26A77-0EB0-69DE-0337-D366B09B4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0188"/>
            <a:ext cx="12000109" cy="5084065"/>
          </a:xfrm>
          <a:prstGeom prst="rect">
            <a:avLst/>
          </a:prstGeom>
          <a:ln>
            <a:solidFill>
              <a:schemeClr val="bg2"/>
            </a:solidFill>
          </a:ln>
        </p:spPr>
      </p:pic>
    </p:spTree>
    <p:extLst>
      <p:ext uri="{BB962C8B-B14F-4D97-AF65-F5344CB8AC3E}">
        <p14:creationId xmlns:p14="http://schemas.microsoft.com/office/powerpoint/2010/main" val="174508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itre 1">
                <a:extLst>
                  <a:ext uri="{FF2B5EF4-FFF2-40B4-BE49-F238E27FC236}">
                    <a16:creationId xmlns:a16="http://schemas.microsoft.com/office/drawing/2014/main" id="{F2B9C6BF-2B4B-37F9-9275-EB699D8DD59B}"/>
                  </a:ext>
                </a:extLst>
              </p:cNvPr>
              <p:cNvSpPr>
                <a:spLocks noGrp="1"/>
              </p:cNvSpPr>
              <p:nvPr>
                <p:ph type="title"/>
              </p:nvPr>
            </p:nvSpPr>
            <p:spPr>
              <a:xfrm>
                <a:off x="7050024" y="4642056"/>
                <a:ext cx="5038344" cy="1615870"/>
              </a:xfrm>
              <a:solidFill>
                <a:schemeClr val="bg2"/>
              </a:solidFill>
              <a:ln>
                <a:solidFill>
                  <a:schemeClr val="bg2"/>
                </a:solidFill>
              </a:ln>
            </p:spPr>
            <p:txBody>
              <a:bodyPr>
                <a:noAutofit/>
              </a:bodyPr>
              <a:lstStyle/>
              <a:p>
                <a:r>
                  <a:rPr lang="fr-FR" sz="1400" dirty="0">
                    <a:solidFill>
                      <a:schemeClr val="tx1"/>
                    </a:solidFill>
                    <a:effectLst/>
                    <a:latin typeface="Arial" panose="020B0604020202020204" pitchFamily="34" charset="0"/>
                    <a:cs typeface="Arial" panose="020B0604020202020204" pitchFamily="34" charset="0"/>
                  </a:rPr>
                  <a:t>L’intervalle de confiance pour l’estimateur </a:t>
                </a:r>
                <a14:m>
                  <m:oMath xmlns:m="http://schemas.openxmlformats.org/officeDocument/2006/math">
                    <m:sSub>
                      <m:sSubPr>
                        <m:ctrlPr>
                          <a:rPr lang="fr-FR" sz="1400" i="1" smtClean="0">
                            <a:solidFill>
                              <a:srgbClr val="FFC000"/>
                            </a:solidFill>
                            <a:effectLst/>
                            <a:latin typeface="Cambria Math" panose="02040503050406030204" pitchFamily="18" charset="0"/>
                          </a:rPr>
                        </m:ctrlPr>
                      </m:sSubPr>
                      <m:e>
                        <m:r>
                          <a:rPr lang="fr-FR" sz="1400" b="0" i="0" smtClean="0">
                            <a:solidFill>
                              <a:srgbClr val="FFC000"/>
                            </a:solidFill>
                            <a:effectLst/>
                            <a:latin typeface="Cambria Math" panose="02040503050406030204" pitchFamily="18" charset="0"/>
                          </a:rPr>
                          <m:t> </m:t>
                        </m:r>
                        <m:r>
                          <m:rPr>
                            <m:sty m:val="p"/>
                          </m:rPr>
                          <a:rPr lang="el-GR" sz="1400" b="0" i="0" smtClean="0">
                            <a:solidFill>
                              <a:srgbClr val="FFC000"/>
                            </a:solidFill>
                            <a:effectLst/>
                            <a:latin typeface="Cambria Math" panose="02040503050406030204" pitchFamily="18" charset="0"/>
                            <a:ea typeface="Cambria Math" panose="02040503050406030204" pitchFamily="18" charset="0"/>
                          </a:rPr>
                          <m:t>Θ</m:t>
                        </m:r>
                      </m:e>
                      <m:sub>
                        <m:r>
                          <m:rPr>
                            <m:sty m:val="p"/>
                          </m:rPr>
                          <a:rPr lang="fr-FR" sz="1400" b="0" i="0" smtClean="0">
                            <a:solidFill>
                              <a:srgbClr val="FFC000"/>
                            </a:solidFill>
                            <a:effectLst/>
                            <a:latin typeface="Cambria Math" panose="02040503050406030204" pitchFamily="18" charset="0"/>
                          </a:rPr>
                          <m:t>ij</m:t>
                        </m:r>
                      </m:sub>
                    </m:sSub>
                  </m:oMath>
                </a14:m>
                <a:r>
                  <a:rPr lang="fr-FR" sz="1400" dirty="0">
                    <a:solidFill>
                      <a:schemeClr val="tx1"/>
                    </a:solidFill>
                    <a:effectLst/>
                    <a:latin typeface="Arial" panose="020B0604020202020204" pitchFamily="34" charset="0"/>
                    <a:cs typeface="Arial" panose="020B0604020202020204" pitchFamily="34" charset="0"/>
                  </a:rPr>
                  <a:t>, qui représente la proportion estimée d’objets de type i dans le bac j, peut être dérivé en utilisant l’approximation normale lorsque le nombre d’objets est suffisamment grand pour que le théorème central limite s’applique</a:t>
                </a:r>
                <a:br>
                  <a:rPr lang="fr-FR" sz="1400" dirty="0">
                    <a:solidFill>
                      <a:schemeClr val="tx1"/>
                    </a:solidFill>
                    <a:effectLst/>
                    <a:latin typeface="Arial" panose="020B0604020202020204" pitchFamily="34" charset="0"/>
                    <a:cs typeface="Arial" panose="020B0604020202020204" pitchFamily="34" charset="0"/>
                  </a:rPr>
                </a:br>
                <a:br>
                  <a:rPr lang="fr-FR" sz="1400" dirty="0">
                    <a:solidFill>
                      <a:schemeClr val="tx1"/>
                    </a:solidFill>
                    <a:latin typeface="Arial" panose="020B0604020202020204" pitchFamily="34" charset="0"/>
                    <a:cs typeface="Arial" panose="020B0604020202020204" pitchFamily="34" charset="0"/>
                  </a:rPr>
                </a:br>
                <a:r>
                  <a:rPr lang="fr-FR" sz="1400" dirty="0">
                    <a:solidFill>
                      <a:schemeClr val="tx1"/>
                    </a:solidFill>
                    <a:effectLst/>
                    <a:latin typeface="Arial" panose="020B0604020202020204" pitchFamily="34" charset="0"/>
                    <a:cs typeface="Arial" panose="020B0604020202020204" pitchFamily="34" charset="0"/>
                  </a:rPr>
                  <a:t> tel que : </a:t>
                </a:r>
                <a:r>
                  <a:rPr lang="fr-FR" sz="1400" dirty="0">
                    <a:solidFill>
                      <a:srgbClr val="FFC000"/>
                    </a:solidFill>
                    <a:effectLst/>
                    <a:latin typeface="Arial" panose="020B0604020202020204" pitchFamily="34" charset="0"/>
                    <a:cs typeface="Arial" panose="020B0604020202020204" pitchFamily="34" charset="0"/>
                  </a:rPr>
                  <a:t>IC = [</a:t>
                </a:r>
                <a14:m>
                  <m:oMath xmlns:m="http://schemas.openxmlformats.org/officeDocument/2006/math">
                    <m:sSub>
                      <m:sSubPr>
                        <m:ctrlPr>
                          <a:rPr lang="fr-FR" sz="1400" i="1" smtClean="0">
                            <a:solidFill>
                              <a:srgbClr val="FFC000"/>
                            </a:solidFill>
                            <a:effectLst/>
                            <a:highlight>
                              <a:srgbClr val="808080"/>
                            </a:highlight>
                            <a:latin typeface="Cambria Math" panose="02040503050406030204" pitchFamily="18" charset="0"/>
                          </a:rPr>
                        </m:ctrlPr>
                      </m:sSubPr>
                      <m:e>
                        <m:r>
                          <a:rPr lang="fr-FR" sz="1400" b="0" i="0" smtClean="0">
                            <a:solidFill>
                              <a:srgbClr val="FFC000"/>
                            </a:solidFill>
                            <a:effectLst/>
                            <a:highlight>
                              <a:srgbClr val="808080"/>
                            </a:highlight>
                            <a:latin typeface="Cambria Math" panose="02040503050406030204" pitchFamily="18" charset="0"/>
                          </a:rPr>
                          <m:t> </m:t>
                        </m:r>
                        <m:r>
                          <m:rPr>
                            <m:sty m:val="p"/>
                          </m:rPr>
                          <a:rPr lang="el-GR" sz="1400" b="0" i="0">
                            <a:solidFill>
                              <a:srgbClr val="FFC000"/>
                            </a:solidFill>
                            <a:effectLst/>
                            <a:highlight>
                              <a:srgbClr val="808080"/>
                            </a:highlight>
                            <a:latin typeface="Cambria Math" panose="02040503050406030204" pitchFamily="18" charset="0"/>
                            <a:ea typeface="Cambria Math" panose="02040503050406030204" pitchFamily="18" charset="0"/>
                          </a:rPr>
                          <m:t>Θ</m:t>
                        </m:r>
                      </m:e>
                      <m:sub>
                        <m:r>
                          <m:rPr>
                            <m:sty m:val="p"/>
                          </m:rPr>
                          <a:rPr lang="fr-FR" sz="1400" b="0" i="0">
                            <a:solidFill>
                              <a:srgbClr val="FFC000"/>
                            </a:solidFill>
                            <a:effectLst/>
                            <a:highlight>
                              <a:srgbClr val="808080"/>
                            </a:highlight>
                            <a:latin typeface="Cambria Math" panose="02040503050406030204" pitchFamily="18" charset="0"/>
                          </a:rPr>
                          <m:t>ij</m:t>
                        </m:r>
                      </m:sub>
                    </m:sSub>
                    <m:r>
                      <a:rPr lang="en-US" sz="1400" b="0" i="0">
                        <a:solidFill>
                          <a:srgbClr val="FFC000"/>
                        </a:solidFill>
                        <a:effectLst/>
                        <a:highlight>
                          <a:srgbClr val="808080"/>
                        </a:highlight>
                        <a:latin typeface="Cambria Math" panose="02040503050406030204" pitchFamily="18" charset="0"/>
                      </a:rPr>
                      <m:t>±</m:t>
                    </m:r>
                    <m:sSub>
                      <m:sSubPr>
                        <m:ctrlPr>
                          <a:rPr lang="fr-FR" sz="1400" i="1">
                            <a:solidFill>
                              <a:srgbClr val="FFC000"/>
                            </a:solidFill>
                            <a:effectLst/>
                            <a:highlight>
                              <a:srgbClr val="808080"/>
                            </a:highlight>
                            <a:latin typeface="Cambria Math" panose="02040503050406030204" pitchFamily="18" charset="0"/>
                          </a:rPr>
                        </m:ctrlPr>
                      </m:sSubPr>
                      <m:e>
                        <m:r>
                          <a:rPr lang="fr-FR" sz="1400" b="0" i="0">
                            <a:solidFill>
                              <a:srgbClr val="FFC000"/>
                            </a:solidFill>
                            <a:effectLst/>
                            <a:highlight>
                              <a:srgbClr val="808080"/>
                            </a:highlight>
                            <a:latin typeface="Cambria Math" panose="02040503050406030204" pitchFamily="18" charset="0"/>
                          </a:rPr>
                          <m:t> </m:t>
                        </m:r>
                        <m:r>
                          <m:rPr>
                            <m:sty m:val="p"/>
                          </m:rPr>
                          <a:rPr lang="fr-FR" sz="1400" b="0" i="0" smtClean="0">
                            <a:solidFill>
                              <a:srgbClr val="FFC000"/>
                            </a:solidFill>
                            <a:effectLst/>
                            <a:highlight>
                              <a:srgbClr val="808080"/>
                            </a:highlight>
                            <a:latin typeface="Cambria Math" panose="02040503050406030204" pitchFamily="18" charset="0"/>
                          </a:rPr>
                          <m:t>z</m:t>
                        </m:r>
                      </m:e>
                      <m:sub>
                        <m:r>
                          <m:rPr>
                            <m:sty m:val="p"/>
                          </m:rPr>
                          <a:rPr lang="el-GR" sz="1400" b="0" i="0" smtClean="0">
                            <a:solidFill>
                              <a:srgbClr val="FFC000"/>
                            </a:solidFill>
                            <a:effectLst/>
                            <a:highlight>
                              <a:srgbClr val="808080"/>
                            </a:highlight>
                            <a:latin typeface="Cambria Math" panose="02040503050406030204" pitchFamily="18" charset="0"/>
                            <a:ea typeface="Cambria Math" panose="02040503050406030204" pitchFamily="18" charset="0"/>
                          </a:rPr>
                          <m:t>α</m:t>
                        </m:r>
                        <m:r>
                          <a:rPr lang="fr-FR" sz="1400" b="0" i="0" smtClean="0">
                            <a:solidFill>
                              <a:srgbClr val="FFC000"/>
                            </a:solidFill>
                            <a:effectLst/>
                            <a:highlight>
                              <a:srgbClr val="808080"/>
                            </a:highlight>
                            <a:latin typeface="Cambria Math" panose="02040503050406030204" pitchFamily="18" charset="0"/>
                          </a:rPr>
                          <m:t>/2</m:t>
                        </m:r>
                      </m:sub>
                    </m:sSub>
                    <m:f>
                      <m:fPr>
                        <m:ctrlPr>
                          <a:rPr lang="en-US" sz="1400" i="1">
                            <a:solidFill>
                              <a:srgbClr val="FFC000"/>
                            </a:solidFill>
                            <a:effectLst/>
                            <a:highlight>
                              <a:srgbClr val="808080"/>
                            </a:highlight>
                            <a:latin typeface="Cambria Math" panose="02040503050406030204" pitchFamily="18" charset="0"/>
                          </a:rPr>
                        </m:ctrlPr>
                      </m:fPr>
                      <m:num>
                        <m:rad>
                          <m:radPr>
                            <m:degHide m:val="on"/>
                            <m:ctrlPr>
                              <a:rPr lang="en-US" sz="1400" i="1">
                                <a:solidFill>
                                  <a:srgbClr val="FFC000"/>
                                </a:solidFill>
                                <a:effectLst/>
                                <a:highlight>
                                  <a:srgbClr val="808080"/>
                                </a:highlight>
                                <a:latin typeface="Cambria Math" panose="02040503050406030204" pitchFamily="18" charset="0"/>
                              </a:rPr>
                            </m:ctrlPr>
                          </m:radPr>
                          <m:deg/>
                          <m:e>
                            <m:sSub>
                              <m:sSubPr>
                                <m:ctrlPr>
                                  <a:rPr lang="fr-FR" sz="1400" i="1">
                                    <a:solidFill>
                                      <a:srgbClr val="FFC000"/>
                                    </a:solidFill>
                                    <a:effectLst/>
                                    <a:highlight>
                                      <a:srgbClr val="808080"/>
                                    </a:highlight>
                                    <a:latin typeface="Cambria Math" panose="02040503050406030204" pitchFamily="18" charset="0"/>
                                  </a:rPr>
                                </m:ctrlPr>
                              </m:sSubPr>
                              <m:e>
                                <m:r>
                                  <a:rPr lang="fr-FR" sz="1400" b="0" i="0">
                                    <a:solidFill>
                                      <a:srgbClr val="FFC000"/>
                                    </a:solidFill>
                                    <a:effectLst/>
                                    <a:highlight>
                                      <a:srgbClr val="808080"/>
                                    </a:highlight>
                                    <a:latin typeface="Cambria Math" panose="02040503050406030204" pitchFamily="18" charset="0"/>
                                  </a:rPr>
                                  <m:t> </m:t>
                                </m:r>
                                <m:r>
                                  <m:rPr>
                                    <m:sty m:val="p"/>
                                  </m:rPr>
                                  <a:rPr lang="el-GR" sz="1400" b="0" i="0">
                                    <a:solidFill>
                                      <a:srgbClr val="FFC000"/>
                                    </a:solidFill>
                                    <a:effectLst/>
                                    <a:highlight>
                                      <a:srgbClr val="808080"/>
                                    </a:highlight>
                                    <a:latin typeface="Cambria Math" panose="02040503050406030204" pitchFamily="18" charset="0"/>
                                    <a:ea typeface="Cambria Math" panose="02040503050406030204" pitchFamily="18" charset="0"/>
                                  </a:rPr>
                                  <m:t>Θ</m:t>
                                </m:r>
                              </m:e>
                              <m:sub>
                                <m:r>
                                  <m:rPr>
                                    <m:sty m:val="p"/>
                                  </m:rPr>
                                  <a:rPr lang="fr-FR" sz="1400" b="0" i="0">
                                    <a:solidFill>
                                      <a:srgbClr val="FFC000"/>
                                    </a:solidFill>
                                    <a:effectLst/>
                                    <a:highlight>
                                      <a:srgbClr val="808080"/>
                                    </a:highlight>
                                    <a:latin typeface="Cambria Math" panose="02040503050406030204" pitchFamily="18" charset="0"/>
                                  </a:rPr>
                                  <m:t>ij</m:t>
                                </m:r>
                              </m:sub>
                            </m:sSub>
                            <m:r>
                              <a:rPr lang="fr-FR" sz="1400" b="0" i="0">
                                <a:solidFill>
                                  <a:srgbClr val="FFC000"/>
                                </a:solidFill>
                                <a:effectLst/>
                                <a:highlight>
                                  <a:srgbClr val="808080"/>
                                </a:highlight>
                                <a:latin typeface="Cambria Math" panose="02040503050406030204" pitchFamily="18" charset="0"/>
                              </a:rPr>
                              <m:t>(1</m:t>
                            </m:r>
                            <m:r>
                              <a:rPr lang="en-US" sz="1400" b="0" i="0">
                                <a:solidFill>
                                  <a:srgbClr val="FFC000"/>
                                </a:solidFill>
                                <a:effectLst/>
                                <a:highlight>
                                  <a:srgbClr val="808080"/>
                                </a:highlight>
                                <a:latin typeface="Cambria Math" panose="02040503050406030204" pitchFamily="18" charset="0"/>
                              </a:rPr>
                              <m:t>−</m:t>
                            </m:r>
                            <m:sSub>
                              <m:sSubPr>
                                <m:ctrlPr>
                                  <a:rPr lang="fr-FR" sz="1400" i="1">
                                    <a:solidFill>
                                      <a:srgbClr val="FFC000"/>
                                    </a:solidFill>
                                    <a:effectLst/>
                                    <a:highlight>
                                      <a:srgbClr val="808080"/>
                                    </a:highlight>
                                    <a:latin typeface="Cambria Math" panose="02040503050406030204" pitchFamily="18" charset="0"/>
                                  </a:rPr>
                                </m:ctrlPr>
                              </m:sSubPr>
                              <m:e>
                                <m:r>
                                  <a:rPr lang="fr-FR" sz="1400" b="0" i="0">
                                    <a:solidFill>
                                      <a:srgbClr val="FFC000"/>
                                    </a:solidFill>
                                    <a:effectLst/>
                                    <a:highlight>
                                      <a:srgbClr val="808080"/>
                                    </a:highlight>
                                    <a:latin typeface="Cambria Math" panose="02040503050406030204" pitchFamily="18" charset="0"/>
                                  </a:rPr>
                                  <m:t> </m:t>
                                </m:r>
                                <m:r>
                                  <m:rPr>
                                    <m:sty m:val="p"/>
                                  </m:rPr>
                                  <a:rPr lang="el-GR" sz="1400" b="0" i="0">
                                    <a:solidFill>
                                      <a:srgbClr val="FFC000"/>
                                    </a:solidFill>
                                    <a:effectLst/>
                                    <a:highlight>
                                      <a:srgbClr val="808080"/>
                                    </a:highlight>
                                    <a:latin typeface="Cambria Math" panose="02040503050406030204" pitchFamily="18" charset="0"/>
                                    <a:ea typeface="Cambria Math" panose="02040503050406030204" pitchFamily="18" charset="0"/>
                                  </a:rPr>
                                  <m:t>Θ</m:t>
                                </m:r>
                              </m:e>
                              <m:sub>
                                <m:r>
                                  <m:rPr>
                                    <m:sty m:val="p"/>
                                  </m:rPr>
                                  <a:rPr lang="fr-FR" sz="1400" b="0" i="0">
                                    <a:solidFill>
                                      <a:srgbClr val="FFC000"/>
                                    </a:solidFill>
                                    <a:effectLst/>
                                    <a:highlight>
                                      <a:srgbClr val="808080"/>
                                    </a:highlight>
                                    <a:latin typeface="Cambria Math" panose="02040503050406030204" pitchFamily="18" charset="0"/>
                                  </a:rPr>
                                  <m:t>ij</m:t>
                                </m:r>
                              </m:sub>
                            </m:sSub>
                            <m:r>
                              <a:rPr lang="fr-FR" sz="1400" b="0" i="0">
                                <a:solidFill>
                                  <a:srgbClr val="FFC000"/>
                                </a:solidFill>
                                <a:effectLst/>
                                <a:highlight>
                                  <a:srgbClr val="808080"/>
                                </a:highlight>
                                <a:latin typeface="Cambria Math" panose="02040503050406030204" pitchFamily="18" charset="0"/>
                              </a:rPr>
                              <m:t>)</m:t>
                            </m:r>
                          </m:e>
                        </m:rad>
                      </m:num>
                      <m:den>
                        <m:rad>
                          <m:radPr>
                            <m:degHide m:val="on"/>
                            <m:ctrlPr>
                              <a:rPr lang="en-US" sz="1400" i="1">
                                <a:solidFill>
                                  <a:srgbClr val="FFC000"/>
                                </a:solidFill>
                                <a:effectLst/>
                                <a:highlight>
                                  <a:srgbClr val="808080"/>
                                </a:highlight>
                                <a:latin typeface="Cambria Math" panose="02040503050406030204" pitchFamily="18" charset="0"/>
                              </a:rPr>
                            </m:ctrlPr>
                          </m:radPr>
                          <m:deg/>
                          <m:e>
                            <m:r>
                              <m:rPr>
                                <m:sty m:val="p"/>
                              </m:rPr>
                              <a:rPr lang="fr-FR" sz="1400" b="0" i="0">
                                <a:solidFill>
                                  <a:srgbClr val="FFC000"/>
                                </a:solidFill>
                                <a:effectLst/>
                                <a:highlight>
                                  <a:srgbClr val="808080"/>
                                </a:highlight>
                                <a:latin typeface="Cambria Math" panose="02040503050406030204" pitchFamily="18" charset="0"/>
                              </a:rPr>
                              <m:t>n</m:t>
                            </m:r>
                            <m:r>
                              <a:rPr lang="fr-FR" sz="1400" b="0" i="0">
                                <a:solidFill>
                                  <a:srgbClr val="FFC000"/>
                                </a:solidFill>
                                <a:effectLst/>
                                <a:highlight>
                                  <a:srgbClr val="808080"/>
                                </a:highlight>
                                <a:latin typeface="Cambria Math" panose="02040503050406030204" pitchFamily="18" charset="0"/>
                              </a:rPr>
                              <m:t> </m:t>
                            </m:r>
                          </m:e>
                        </m:rad>
                      </m:den>
                    </m:f>
                  </m:oMath>
                </a14:m>
                <a:r>
                  <a:rPr lang="fr-FR" sz="1400" dirty="0">
                    <a:solidFill>
                      <a:srgbClr val="FFC000"/>
                    </a:solidFill>
                    <a:effectLst/>
                    <a:latin typeface="Arial" panose="020B0604020202020204" pitchFamily="34" charset="0"/>
                    <a:cs typeface="Arial" panose="020B0604020202020204" pitchFamily="34" charset="0"/>
                  </a:rPr>
                  <a:t> ] ,</a:t>
                </a:r>
                <a:r>
                  <a:rPr lang="fr-FR" sz="1400" dirty="0">
                    <a:solidFill>
                      <a:schemeClr val="tx1"/>
                    </a:solidFill>
                    <a:effectLst/>
                    <a:latin typeface="Arial" panose="020B0604020202020204" pitchFamily="34" charset="0"/>
                    <a:cs typeface="Arial" panose="020B0604020202020204" pitchFamily="34" charset="0"/>
                  </a:rPr>
                  <a:t> en remplaçant </a:t>
                </a:r>
                <a14:m>
                  <m:oMath xmlns:m="http://schemas.openxmlformats.org/officeDocument/2006/math">
                    <m:sSub>
                      <m:sSubPr>
                        <m:ctrlPr>
                          <a:rPr lang="fr-FR" sz="1400" i="1" smtClean="0">
                            <a:solidFill>
                              <a:schemeClr val="tx1">
                                <a:lumMod val="85000"/>
                                <a:lumOff val="15000"/>
                              </a:schemeClr>
                            </a:solidFill>
                            <a:effectLst/>
                            <a:latin typeface="Cambria Math" panose="02040503050406030204" pitchFamily="18" charset="0"/>
                          </a:rPr>
                        </m:ctrlPr>
                      </m:sSubPr>
                      <m:e>
                        <m:r>
                          <a:rPr lang="fr-FR" sz="1400" b="0" i="0">
                            <a:solidFill>
                              <a:schemeClr val="tx1">
                                <a:lumMod val="85000"/>
                                <a:lumOff val="15000"/>
                              </a:schemeClr>
                            </a:solidFill>
                            <a:effectLst/>
                            <a:latin typeface="Cambria Math" panose="02040503050406030204" pitchFamily="18" charset="0"/>
                          </a:rPr>
                          <m:t> </m:t>
                        </m:r>
                        <m:r>
                          <m:rPr>
                            <m:sty m:val="p"/>
                          </m:rPr>
                          <a:rPr lang="el-GR" sz="1400" b="0" i="0">
                            <a:solidFill>
                              <a:schemeClr val="tx1">
                                <a:lumMod val="85000"/>
                                <a:lumOff val="15000"/>
                              </a:schemeClr>
                            </a:solidFill>
                            <a:effectLst/>
                            <a:latin typeface="Cambria Math" panose="02040503050406030204" pitchFamily="18" charset="0"/>
                            <a:ea typeface="Cambria Math" panose="02040503050406030204" pitchFamily="18" charset="0"/>
                          </a:rPr>
                          <m:t>Θ</m:t>
                        </m:r>
                      </m:e>
                      <m:sub>
                        <m:r>
                          <m:rPr>
                            <m:sty m:val="p"/>
                          </m:rPr>
                          <a:rPr lang="fr-FR" sz="1400" b="0" i="0">
                            <a:solidFill>
                              <a:schemeClr val="tx1">
                                <a:lumMod val="85000"/>
                                <a:lumOff val="15000"/>
                              </a:schemeClr>
                            </a:solidFill>
                            <a:effectLst/>
                            <a:latin typeface="Cambria Math" panose="02040503050406030204" pitchFamily="18" charset="0"/>
                          </a:rPr>
                          <m:t>ij</m:t>
                        </m:r>
                      </m:sub>
                    </m:sSub>
                    <m:r>
                      <a:rPr lang="fr-FR" sz="1400" b="0" i="0" smtClean="0">
                        <a:solidFill>
                          <a:srgbClr val="FFC000"/>
                        </a:solidFill>
                        <a:effectLst/>
                        <a:latin typeface="Cambria Math" panose="02040503050406030204" pitchFamily="18" charset="0"/>
                      </a:rPr>
                      <m:t> </m:t>
                    </m:r>
                    <m:r>
                      <m:rPr>
                        <m:sty m:val="p"/>
                      </m:rPr>
                      <a:rPr lang="fr-FR" sz="1400" b="0" i="0" smtClean="0">
                        <a:solidFill>
                          <a:schemeClr val="bg2">
                            <a:lumMod val="10000"/>
                          </a:schemeClr>
                        </a:solidFill>
                        <a:effectLst/>
                        <a:latin typeface="Cambria Math" panose="02040503050406030204" pitchFamily="18" charset="0"/>
                      </a:rPr>
                      <m:t>par</m:t>
                    </m:r>
                    <m:sSub>
                      <m:sSubPr>
                        <m:ctrlPr>
                          <a:rPr lang="fr-FR" sz="1400" i="1" smtClean="0">
                            <a:solidFill>
                              <a:schemeClr val="tx1"/>
                            </a:solidFill>
                            <a:effectLst/>
                            <a:highlight>
                              <a:srgbClr val="FFFFFF"/>
                            </a:highlight>
                            <a:latin typeface="Cambria Math" panose="02040503050406030204" pitchFamily="18" charset="0"/>
                          </a:rPr>
                        </m:ctrlPr>
                      </m:sSubPr>
                      <m:e>
                        <m:r>
                          <a:rPr lang="fr-FR" sz="1400" b="0" i="0">
                            <a:solidFill>
                              <a:schemeClr val="tx1"/>
                            </a:solidFill>
                            <a:effectLst/>
                            <a:highlight>
                              <a:srgbClr val="FFFFFF"/>
                            </a:highlight>
                            <a:latin typeface="Cambria Math" panose="02040503050406030204" pitchFamily="18" charset="0"/>
                          </a:rPr>
                          <m:t> </m:t>
                        </m:r>
                        <m:r>
                          <a:rPr lang="fr-FR" sz="1400" b="0" i="0" smtClean="0">
                            <a:solidFill>
                              <a:schemeClr val="tx1"/>
                            </a:solidFill>
                            <a:effectLst/>
                            <a:highlight>
                              <a:srgbClr val="FFFFFF"/>
                            </a:highlight>
                            <a:latin typeface="Cambria Math" panose="02040503050406030204" pitchFamily="18" charset="0"/>
                          </a:rPr>
                          <m:t> </m:t>
                        </m:r>
                        <m:acc>
                          <m:accPr>
                            <m:chr m:val="̂"/>
                            <m:ctrlPr>
                              <a:rPr lang="fr-FR" sz="1400" i="1" smtClean="0">
                                <a:solidFill>
                                  <a:schemeClr val="tx1"/>
                                </a:solidFill>
                                <a:effectLst/>
                                <a:highlight>
                                  <a:srgbClr val="FFFFFF"/>
                                </a:highlight>
                                <a:latin typeface="Cambria Math" panose="02040503050406030204" pitchFamily="18" charset="0"/>
                              </a:rPr>
                            </m:ctrlPr>
                          </m:accPr>
                          <m:e>
                            <m:r>
                              <m:rPr>
                                <m:sty m:val="p"/>
                              </m:rPr>
                              <a:rPr lang="el-GR" sz="1400" b="0" i="0">
                                <a:solidFill>
                                  <a:schemeClr val="tx1"/>
                                </a:solidFill>
                                <a:effectLst/>
                                <a:highlight>
                                  <a:srgbClr val="FFFFFF"/>
                                </a:highlight>
                                <a:latin typeface="Cambria Math" panose="02040503050406030204" pitchFamily="18" charset="0"/>
                                <a:ea typeface="Cambria Math" panose="02040503050406030204" pitchFamily="18" charset="0"/>
                              </a:rPr>
                              <m:t>Θ</m:t>
                            </m:r>
                          </m:e>
                        </m:acc>
                        <m:r>
                          <a:rPr lang="fr-FR" sz="1400" b="0" i="0" smtClean="0">
                            <a:solidFill>
                              <a:schemeClr val="tx1"/>
                            </a:solidFill>
                            <a:effectLst/>
                            <a:highlight>
                              <a:srgbClr val="FFFFFF"/>
                            </a:highlight>
                            <a:latin typeface="Cambria Math" panose="02040503050406030204" pitchFamily="18" charset="0"/>
                          </a:rPr>
                          <m:t> </m:t>
                        </m:r>
                      </m:e>
                      <m:sub>
                        <m:r>
                          <m:rPr>
                            <m:sty m:val="p"/>
                          </m:rPr>
                          <a:rPr lang="fr-FR" sz="1400" b="0" i="0">
                            <a:solidFill>
                              <a:schemeClr val="tx1"/>
                            </a:solidFill>
                            <a:effectLst/>
                            <a:highlight>
                              <a:srgbClr val="FFFFFF"/>
                            </a:highlight>
                            <a:latin typeface="Cambria Math" panose="02040503050406030204" pitchFamily="18" charset="0"/>
                          </a:rPr>
                          <m:t>ij</m:t>
                        </m:r>
                      </m:sub>
                    </m:sSub>
                  </m:oMath>
                </a14:m>
                <a:r>
                  <a:rPr lang="fr-FR" sz="1400" dirty="0">
                    <a:solidFill>
                      <a:schemeClr val="tx1"/>
                    </a:solidFill>
                    <a:effectLst/>
                    <a:highlight>
                      <a:srgbClr val="FFFFFF"/>
                    </a:highlight>
                    <a:latin typeface="Arial" panose="020B0604020202020204" pitchFamily="34" charset="0"/>
                    <a:cs typeface="Arial" panose="020B0604020202020204" pitchFamily="34" charset="0"/>
                  </a:rPr>
                  <a:t> </a:t>
                </a:r>
                <a:br>
                  <a:rPr lang="fr-FR" sz="1400" dirty="0">
                    <a:effectLst/>
                    <a:highlight>
                      <a:srgbClr val="FFFFFF"/>
                    </a:highlight>
                    <a:latin typeface="Arial" panose="020B0604020202020204" pitchFamily="34" charset="0"/>
                    <a:cs typeface="Arial" panose="020B0604020202020204" pitchFamily="34" charset="0"/>
                  </a:rPr>
                </a:br>
                <a:endParaRPr lang="fr-FR" sz="1400" dirty="0">
                  <a:solidFill>
                    <a:schemeClr val="tx1"/>
                  </a:solidFill>
                  <a:effectLst/>
                  <a:latin typeface="Arial" panose="020B0604020202020204" pitchFamily="34" charset="0"/>
                  <a:cs typeface="Arial" panose="020B0604020202020204" pitchFamily="34" charset="0"/>
                </a:endParaRPr>
              </a:p>
            </p:txBody>
          </p:sp>
        </mc:Choice>
        <mc:Fallback xmlns="">
          <p:sp>
            <p:nvSpPr>
              <p:cNvPr id="12" name="Titre 1">
                <a:extLst>
                  <a:ext uri="{FF2B5EF4-FFF2-40B4-BE49-F238E27FC236}">
                    <a16:creationId xmlns:a16="http://schemas.microsoft.com/office/drawing/2014/main" id="{F2B9C6BF-2B4B-37F9-9275-EB699D8DD59B}"/>
                  </a:ext>
                </a:extLst>
              </p:cNvPr>
              <p:cNvSpPr>
                <a:spLocks noGrp="1" noRot="1" noChangeAspect="1" noMove="1" noResize="1" noEditPoints="1" noAdjustHandles="1" noChangeArrowheads="1" noChangeShapeType="1" noTextEdit="1"/>
              </p:cNvSpPr>
              <p:nvPr>
                <p:ph type="title"/>
              </p:nvPr>
            </p:nvSpPr>
            <p:spPr>
              <a:xfrm>
                <a:off x="7050024" y="4642056"/>
                <a:ext cx="5038344" cy="1615870"/>
              </a:xfrm>
              <a:blipFill>
                <a:blip r:embed="rId3"/>
                <a:stretch>
                  <a:fillRect l="-242" t="-2239"/>
                </a:stretch>
              </a:blipFill>
              <a:ln>
                <a:solidFill>
                  <a:schemeClr val="bg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Espace réservé du contenu 3">
                <a:extLst>
                  <a:ext uri="{FF2B5EF4-FFF2-40B4-BE49-F238E27FC236}">
                    <a16:creationId xmlns:a16="http://schemas.microsoft.com/office/drawing/2014/main" id="{269CC559-9379-7EE0-29ED-9E45D8E8A78E}"/>
                  </a:ext>
                </a:extLst>
              </p:cNvPr>
              <p:cNvSpPr>
                <a:spLocks noGrp="1"/>
              </p:cNvSpPr>
              <p:nvPr>
                <p:ph sz="half" idx="1"/>
              </p:nvPr>
            </p:nvSpPr>
            <p:spPr>
              <a:xfrm>
                <a:off x="73152" y="225921"/>
                <a:ext cx="6441948" cy="5822453"/>
              </a:xfrm>
              <a:solidFill>
                <a:schemeClr val="bg2"/>
              </a:solidFill>
            </p:spPr>
            <p:txBody>
              <a:bodyPr>
                <a:normAutofit fontScale="85000" lnSpcReduction="10000"/>
              </a:bodyPr>
              <a:lstStyle/>
              <a:p>
                <a:pPr marL="0" indent="0">
                  <a:lnSpc>
                    <a:spcPct val="100000"/>
                  </a:lnSpc>
                  <a:buNone/>
                </a:pPr>
                <a:r>
                  <a:rPr lang="fr-FR" dirty="0">
                    <a:effectLst/>
                  </a:rPr>
                  <a:t> </a:t>
                </a:r>
                <a:r>
                  <a:rPr lang="fr-FR" sz="1600" dirty="0">
                    <a:effectLst/>
                  </a:rPr>
                  <a:t>C’est dans cette perspective qu’ on va essayer de généraliser cette modélisation mathématiques avec douze  types d’ objets.</a:t>
                </a:r>
              </a:p>
              <a:p>
                <a:pPr marL="0" indent="0">
                  <a:lnSpc>
                    <a:spcPct val="100000"/>
                  </a:lnSpc>
                  <a:buNone/>
                </a:pPr>
                <a:r>
                  <a:rPr lang="fr-FR" sz="1600" dirty="0">
                    <a:effectLst/>
                  </a:rPr>
                  <a:t>Comme</a:t>
                </a:r>
                <a14:m>
                  <m:oMath xmlns:m="http://schemas.openxmlformats.org/officeDocument/2006/math">
                    <m:sSub>
                      <m:sSubPr>
                        <m:ctrlPr>
                          <a:rPr lang="fr-FR" sz="1600" i="1" smtClean="0">
                            <a:solidFill>
                              <a:srgbClr val="FFC000"/>
                            </a:solidFill>
                            <a:effectLst/>
                            <a:latin typeface="Cambria Math" panose="02040503050406030204" pitchFamily="18" charset="0"/>
                          </a:rPr>
                        </m:ctrlPr>
                      </m:sSubPr>
                      <m:e>
                        <m:r>
                          <a:rPr lang="fr-FR" sz="1600" b="0" i="1" smtClean="0">
                            <a:solidFill>
                              <a:srgbClr val="FFC000"/>
                            </a:solidFill>
                            <a:effectLst/>
                            <a:latin typeface="Cambria Math" panose="02040503050406030204" pitchFamily="18" charset="0"/>
                          </a:rPr>
                          <m:t> </m:t>
                        </m:r>
                        <m:r>
                          <m:rPr>
                            <m:sty m:val="p"/>
                          </m:rPr>
                          <a:rPr lang="el-GR" sz="1600" i="1" smtClean="0">
                            <a:solidFill>
                              <a:srgbClr val="FFC000"/>
                            </a:solidFill>
                            <a:effectLst/>
                            <a:latin typeface="Cambria Math" panose="02040503050406030204" pitchFamily="18" charset="0"/>
                            <a:ea typeface="Cambria Math" panose="02040503050406030204" pitchFamily="18" charset="0"/>
                          </a:rPr>
                          <m:t>Θ</m:t>
                        </m:r>
                      </m:e>
                      <m:sub>
                        <m:r>
                          <a:rPr lang="fr-FR" sz="1600" b="0" i="1" smtClean="0">
                            <a:solidFill>
                              <a:srgbClr val="FFC000"/>
                            </a:solidFill>
                            <a:effectLst/>
                            <a:latin typeface="Cambria Math" panose="02040503050406030204" pitchFamily="18" charset="0"/>
                          </a:rPr>
                          <m:t>𝑖𝑗</m:t>
                        </m:r>
                      </m:sub>
                    </m:sSub>
                  </m:oMath>
                </a14:m>
                <a:r>
                  <a:rPr lang="fr-FR" sz="1600" dirty="0">
                    <a:effectLst/>
                  </a:rPr>
                  <a:t> représente la proportion de masse  d'objets de type </a:t>
                </a:r>
                <a:r>
                  <a:rPr lang="fr-FR" sz="1600" b="1" dirty="0">
                    <a:effectLst/>
                  </a:rPr>
                  <a:t>i</a:t>
                </a:r>
                <a:r>
                  <a:rPr lang="fr-FR" sz="1600" dirty="0">
                    <a:effectLst/>
                  </a:rPr>
                  <a:t> présents dans le bac </a:t>
                </a:r>
                <a:r>
                  <a:rPr lang="fr-FR" sz="1600" b="1" dirty="0">
                    <a:effectLst/>
                  </a:rPr>
                  <a:t>j</a:t>
                </a:r>
                <a:r>
                  <a:rPr lang="fr-FR" sz="1600" dirty="0">
                    <a:effectLst/>
                  </a:rPr>
                  <a:t> tel que :</a:t>
                </a:r>
              </a:p>
              <a:p>
                <a:pPr marL="0" indent="0">
                  <a:lnSpc>
                    <a:spcPct val="100000"/>
                  </a:lnSpc>
                  <a:buNone/>
                </a:pPr>
                <a:endParaRPr lang="fr-FR" sz="1600" dirty="0">
                  <a:effectLst/>
                </a:endParaRPr>
              </a:p>
              <a:p>
                <a:pPr marL="0" indent="0">
                  <a:lnSpc>
                    <a:spcPct val="100000"/>
                  </a:lnSpc>
                  <a:buNone/>
                </a:pPr>
                <a:r>
                  <a:rPr lang="fr-FR" sz="1600" dirty="0">
                    <a:effectLst/>
                  </a:rPr>
                  <a:t>                  </a:t>
                </a:r>
                <a14:m>
                  <m:oMath xmlns:m="http://schemas.openxmlformats.org/officeDocument/2006/math">
                    <m:sSub>
                      <m:sSubPr>
                        <m:ctrlPr>
                          <a:rPr lang="fr-FR" sz="1600" i="1" smtClean="0">
                            <a:solidFill>
                              <a:srgbClr val="FFC000"/>
                            </a:solidFill>
                            <a:effectLst/>
                            <a:latin typeface="Cambria Math" panose="02040503050406030204" pitchFamily="18" charset="0"/>
                          </a:rPr>
                        </m:ctrlPr>
                      </m:sSubPr>
                      <m:e>
                        <m:r>
                          <a:rPr lang="fr-FR" sz="1600" b="0" i="1" smtClean="0">
                            <a:solidFill>
                              <a:srgbClr val="FFC000"/>
                            </a:solidFill>
                            <a:effectLst/>
                            <a:latin typeface="Cambria Math" panose="02040503050406030204" pitchFamily="18" charset="0"/>
                          </a:rPr>
                          <m:t> </m:t>
                        </m:r>
                        <m:r>
                          <m:rPr>
                            <m:sty m:val="p"/>
                          </m:rPr>
                          <a:rPr lang="el-GR" sz="1600" i="1" smtClean="0">
                            <a:solidFill>
                              <a:srgbClr val="FFC000"/>
                            </a:solidFill>
                            <a:effectLst/>
                            <a:latin typeface="Cambria Math" panose="02040503050406030204" pitchFamily="18" charset="0"/>
                            <a:ea typeface="Cambria Math" panose="02040503050406030204" pitchFamily="18" charset="0"/>
                          </a:rPr>
                          <m:t>Θ</m:t>
                        </m:r>
                      </m:e>
                      <m:sub>
                        <m:r>
                          <a:rPr lang="fr-FR" sz="1600" b="0" i="1" smtClean="0">
                            <a:solidFill>
                              <a:srgbClr val="FFC000"/>
                            </a:solidFill>
                            <a:effectLst/>
                            <a:latin typeface="Cambria Math" panose="02040503050406030204" pitchFamily="18" charset="0"/>
                          </a:rPr>
                          <m:t>𝑖𝑗</m:t>
                        </m:r>
                      </m:sub>
                    </m:sSub>
                  </m:oMath>
                </a14:m>
                <a:r>
                  <a:rPr lang="fr-FR" sz="1600" dirty="0">
                    <a:effectLst/>
                  </a:rPr>
                  <a:t> = </a:t>
                </a:r>
                <a14:m>
                  <m:oMath xmlns:m="http://schemas.openxmlformats.org/officeDocument/2006/math">
                    <m:f>
                      <m:fPr>
                        <m:ctrlPr>
                          <a:rPr lang="fr-FR" sz="1600" i="1" smtClean="0">
                            <a:effectLst/>
                            <a:latin typeface="Cambria Math" panose="02040503050406030204" pitchFamily="18" charset="0"/>
                          </a:rPr>
                        </m:ctrlPr>
                      </m:fPr>
                      <m:num>
                        <m:r>
                          <m:rPr>
                            <m:nor/>
                          </m:rPr>
                          <a:rPr lang="fr-FR" sz="1600" b="0" i="0" smtClean="0">
                            <a:effectLst/>
                            <a:latin typeface="Cambria Math" panose="02040503050406030204" pitchFamily="18" charset="0"/>
                          </a:rPr>
                          <m:t>Masse</m:t>
                        </m:r>
                        <m:r>
                          <m:rPr>
                            <m:nor/>
                          </m:rPr>
                          <a:rPr lang="fr-FR" sz="1600">
                            <a:effectLst/>
                          </a:rPr>
                          <m:t> </m:t>
                        </m:r>
                        <m:r>
                          <m:rPr>
                            <m:nor/>
                          </m:rPr>
                          <a:rPr lang="fr-FR" sz="1600">
                            <a:effectLst/>
                          </a:rPr>
                          <m:t>r</m:t>
                        </m:r>
                        <m:r>
                          <m:rPr>
                            <m:nor/>
                          </m:rPr>
                          <a:rPr lang="fr-FR" sz="1600">
                            <a:effectLst/>
                          </a:rPr>
                          <m:t>é</m:t>
                        </m:r>
                        <m:r>
                          <m:rPr>
                            <m:nor/>
                          </m:rPr>
                          <a:rPr lang="fr-FR" sz="1600">
                            <a:effectLst/>
                          </a:rPr>
                          <m:t>el</m:t>
                        </m:r>
                        <m:r>
                          <m:rPr>
                            <m:nor/>
                          </m:rPr>
                          <a:rPr lang="fr-FR" sz="1600">
                            <a:effectLst/>
                          </a:rPr>
                          <m:t> </m:t>
                        </m:r>
                        <m:r>
                          <m:rPr>
                            <m:nor/>
                          </m:rPr>
                          <a:rPr lang="fr-FR" sz="1600">
                            <a:effectLst/>
                          </a:rPr>
                          <m:t>d</m:t>
                        </m:r>
                        <m:r>
                          <m:rPr>
                            <m:nor/>
                          </m:rPr>
                          <a:rPr lang="fr-FR" sz="1600">
                            <a:effectLst/>
                          </a:rPr>
                          <m:t>’</m:t>
                        </m:r>
                        <m:r>
                          <m:rPr>
                            <m:nor/>
                          </m:rPr>
                          <a:rPr lang="fr-FR" sz="1600">
                            <a:effectLst/>
                          </a:rPr>
                          <m:t>objets</m:t>
                        </m:r>
                        <m:r>
                          <m:rPr>
                            <m:nor/>
                          </m:rPr>
                          <a:rPr lang="fr-FR" sz="1600">
                            <a:effectLst/>
                          </a:rPr>
                          <m:t> </m:t>
                        </m:r>
                        <m:r>
                          <m:rPr>
                            <m:nor/>
                          </m:rPr>
                          <a:rPr lang="fr-FR" sz="1600">
                            <a:effectLst/>
                          </a:rPr>
                          <m:t>de</m:t>
                        </m:r>
                        <m:r>
                          <m:rPr>
                            <m:nor/>
                          </m:rPr>
                          <a:rPr lang="fr-FR" sz="1600">
                            <a:effectLst/>
                          </a:rPr>
                          <m:t> </m:t>
                        </m:r>
                        <m:r>
                          <m:rPr>
                            <m:nor/>
                          </m:rPr>
                          <a:rPr lang="fr-FR" sz="1600">
                            <a:effectLst/>
                          </a:rPr>
                          <m:t>type</m:t>
                        </m:r>
                        <m:r>
                          <m:rPr>
                            <m:nor/>
                          </m:rPr>
                          <a:rPr lang="fr-FR" sz="1600">
                            <a:effectLst/>
                          </a:rPr>
                          <m:t> </m:t>
                        </m:r>
                        <m:r>
                          <m:rPr>
                            <m:nor/>
                          </m:rPr>
                          <a:rPr lang="fr-FR" sz="1600">
                            <a:effectLst/>
                          </a:rPr>
                          <m:t>i</m:t>
                        </m:r>
                        <m:r>
                          <m:rPr>
                            <m:nor/>
                          </m:rPr>
                          <a:rPr lang="fr-FR" sz="1600">
                            <a:effectLst/>
                          </a:rPr>
                          <m:t> </m:t>
                        </m:r>
                        <m:r>
                          <m:rPr>
                            <m:nor/>
                          </m:rPr>
                          <a:rPr lang="fr-FR" sz="1600">
                            <a:effectLst/>
                          </a:rPr>
                          <m:t>dans</m:t>
                        </m:r>
                        <m:r>
                          <m:rPr>
                            <m:nor/>
                          </m:rPr>
                          <a:rPr lang="fr-FR" sz="1600">
                            <a:effectLst/>
                          </a:rPr>
                          <m:t> </m:t>
                        </m:r>
                        <m:r>
                          <m:rPr>
                            <m:nor/>
                          </m:rPr>
                          <a:rPr lang="fr-FR" sz="1600">
                            <a:effectLst/>
                          </a:rPr>
                          <m:t>le</m:t>
                        </m:r>
                        <m:r>
                          <m:rPr>
                            <m:nor/>
                          </m:rPr>
                          <a:rPr lang="fr-FR" sz="1600">
                            <a:effectLst/>
                          </a:rPr>
                          <m:t> </m:t>
                        </m:r>
                        <m:r>
                          <m:rPr>
                            <m:nor/>
                          </m:rPr>
                          <a:rPr lang="fr-FR" sz="1600">
                            <a:effectLst/>
                          </a:rPr>
                          <m:t>bac</m:t>
                        </m:r>
                        <m:r>
                          <m:rPr>
                            <m:nor/>
                          </m:rPr>
                          <a:rPr lang="fr-FR" sz="1600">
                            <a:effectLst/>
                          </a:rPr>
                          <m:t> </m:t>
                        </m:r>
                        <m:r>
                          <m:rPr>
                            <m:nor/>
                          </m:rPr>
                          <a:rPr lang="fr-FR" sz="1600">
                            <a:effectLst/>
                          </a:rPr>
                          <m:t>j</m:t>
                        </m:r>
                      </m:num>
                      <m:den>
                        <m:r>
                          <a:rPr lang="fr-FR" sz="1600" b="0" i="1" smtClean="0">
                            <a:effectLst/>
                            <a:latin typeface="Cambria Math" panose="02040503050406030204" pitchFamily="18" charset="0"/>
                          </a:rPr>
                          <m:t>𝑀𝑎𝑠𝑠𝑒</m:t>
                        </m:r>
                        <m:r>
                          <a:rPr lang="fr-FR" sz="1600" i="1">
                            <a:effectLst/>
                            <a:latin typeface="Cambria Math" panose="02040503050406030204" pitchFamily="18" charset="0"/>
                          </a:rPr>
                          <m:t> </m:t>
                        </m:r>
                        <m:r>
                          <a:rPr lang="fr-FR" sz="1600" i="1">
                            <a:effectLst/>
                            <a:latin typeface="Cambria Math" panose="02040503050406030204" pitchFamily="18" charset="0"/>
                          </a:rPr>
                          <m:t>𝑡𝑜𝑡𝑎𝑙</m:t>
                        </m:r>
                        <m:r>
                          <a:rPr lang="fr-FR" sz="1600" i="1">
                            <a:effectLst/>
                            <a:latin typeface="Cambria Math" panose="02040503050406030204" pitchFamily="18" charset="0"/>
                          </a:rPr>
                          <m:t> </m:t>
                        </m:r>
                        <m:r>
                          <a:rPr lang="fr-FR" sz="1600" i="1">
                            <a:effectLst/>
                            <a:latin typeface="Cambria Math" panose="02040503050406030204" pitchFamily="18" charset="0"/>
                          </a:rPr>
                          <m:t>𝑑</m:t>
                        </m:r>
                        <m:r>
                          <a:rPr lang="fr-FR" sz="1600" i="1">
                            <a:effectLst/>
                            <a:latin typeface="Cambria Math" panose="02040503050406030204" pitchFamily="18" charset="0"/>
                          </a:rPr>
                          <m:t>′</m:t>
                        </m:r>
                        <m:r>
                          <a:rPr lang="fr-FR" sz="1600" i="1">
                            <a:effectLst/>
                            <a:latin typeface="Cambria Math" panose="02040503050406030204" pitchFamily="18" charset="0"/>
                          </a:rPr>
                          <m:t>𝑜𝑏𝑗𝑒𝑡𝑠</m:t>
                        </m:r>
                        <m:r>
                          <a:rPr lang="fr-FR" sz="1600" i="1">
                            <a:effectLst/>
                            <a:latin typeface="Cambria Math" panose="02040503050406030204" pitchFamily="18" charset="0"/>
                          </a:rPr>
                          <m:t> </m:t>
                        </m:r>
                        <m:r>
                          <a:rPr lang="fr-FR" sz="1600" i="1">
                            <a:effectLst/>
                            <a:latin typeface="Cambria Math" panose="02040503050406030204" pitchFamily="18" charset="0"/>
                          </a:rPr>
                          <m:t>𝑑𝑎𝑛𝑠</m:t>
                        </m:r>
                        <m:r>
                          <a:rPr lang="fr-FR" sz="1600" i="1">
                            <a:effectLst/>
                            <a:latin typeface="Cambria Math" panose="02040503050406030204" pitchFamily="18" charset="0"/>
                          </a:rPr>
                          <m:t> </m:t>
                        </m:r>
                        <m:r>
                          <a:rPr lang="fr-FR" sz="1600" i="1">
                            <a:effectLst/>
                            <a:latin typeface="Cambria Math" panose="02040503050406030204" pitchFamily="18" charset="0"/>
                          </a:rPr>
                          <m:t>𝑙𝑒</m:t>
                        </m:r>
                        <m:r>
                          <a:rPr lang="fr-FR" sz="1600" i="1">
                            <a:effectLst/>
                            <a:latin typeface="Cambria Math" panose="02040503050406030204" pitchFamily="18" charset="0"/>
                          </a:rPr>
                          <m:t> </m:t>
                        </m:r>
                        <m:r>
                          <a:rPr lang="fr-FR" sz="1600" i="1">
                            <a:effectLst/>
                            <a:latin typeface="Cambria Math" panose="02040503050406030204" pitchFamily="18" charset="0"/>
                          </a:rPr>
                          <m:t>𝑏𝑎𝑐</m:t>
                        </m:r>
                        <m:r>
                          <a:rPr lang="fr-FR" sz="1600" i="1">
                            <a:effectLst/>
                            <a:latin typeface="Cambria Math" panose="02040503050406030204" pitchFamily="18" charset="0"/>
                          </a:rPr>
                          <m:t>  </m:t>
                        </m:r>
                        <m:r>
                          <a:rPr lang="fr-FR" sz="1600" i="1">
                            <a:effectLst/>
                            <a:latin typeface="Cambria Math" panose="02040503050406030204" pitchFamily="18" charset="0"/>
                          </a:rPr>
                          <m:t>𝑗</m:t>
                        </m:r>
                      </m:den>
                    </m:f>
                  </m:oMath>
                </a14:m>
                <a:r>
                  <a:rPr lang="fr-FR" sz="1600" dirty="0">
                    <a:effectLst/>
                  </a:rPr>
                  <a:t> </a:t>
                </a:r>
              </a:p>
              <a:p>
                <a:pPr marL="0" indent="0">
                  <a:lnSpc>
                    <a:spcPct val="100000"/>
                  </a:lnSpc>
                  <a:buNone/>
                </a:pPr>
                <a:r>
                  <a:rPr lang="fr-FR" sz="1600" b="0" i="0" dirty="0">
                    <a:effectLst/>
                    <a:highlight>
                      <a:srgbClr val="FFFFFF"/>
                    </a:highlight>
                    <a:latin typeface="Arial" panose="020B0604020202020204" pitchFamily="34" charset="0"/>
                  </a:rPr>
                  <a:t>En supposant les variables </a:t>
                </a:r>
                <a14:m>
                  <m:oMath xmlns:m="http://schemas.openxmlformats.org/officeDocument/2006/math">
                    <m:sSub>
                      <m:sSubPr>
                        <m:ctrlPr>
                          <a:rPr lang="fr-FR" sz="1600" i="1" smtClean="0">
                            <a:effectLst/>
                            <a:latin typeface="Cambria Math" panose="02040503050406030204" pitchFamily="18" charset="0"/>
                          </a:rPr>
                        </m:ctrlPr>
                      </m:sSubPr>
                      <m:e>
                        <m:r>
                          <a:rPr lang="fr-FR" sz="1600" b="0" i="1" smtClean="0">
                            <a:effectLst/>
                            <a:latin typeface="Cambria Math" panose="02040503050406030204" pitchFamily="18" charset="0"/>
                          </a:rPr>
                          <m:t> </m:t>
                        </m:r>
                        <m:r>
                          <a:rPr lang="fr-FR" sz="1600" b="0" i="1" smtClean="0">
                            <a:solidFill>
                              <a:srgbClr val="FFC000"/>
                            </a:solidFill>
                            <a:effectLst/>
                            <a:latin typeface="Cambria Math" panose="02040503050406030204" pitchFamily="18" charset="0"/>
                          </a:rPr>
                          <m:t>𝑋</m:t>
                        </m:r>
                      </m:e>
                      <m:sub>
                        <m:r>
                          <a:rPr lang="fr-FR" sz="1600" b="0" i="1" smtClean="0">
                            <a:effectLst/>
                            <a:latin typeface="Cambria Math" panose="02040503050406030204" pitchFamily="18" charset="0"/>
                          </a:rPr>
                          <m:t>𝑖</m:t>
                        </m:r>
                      </m:sub>
                    </m:sSub>
                  </m:oMath>
                </a14:m>
                <a:r>
                  <a:rPr lang="fr-FR" sz="1600" b="0" i="0" dirty="0">
                    <a:effectLst/>
                    <a:highlight>
                      <a:srgbClr val="FFFFFF"/>
                    </a:highlight>
                    <a:latin typeface="Arial" panose="020B0604020202020204" pitchFamily="34" charset="0"/>
                  </a:rPr>
                  <a:t> </a:t>
                </a:r>
                <a14:m>
                  <m:oMath xmlns:m="http://schemas.openxmlformats.org/officeDocument/2006/math">
                    <m:sSub>
                      <m:sSubPr>
                        <m:ctrlPr>
                          <a:rPr lang="fr-FR" sz="1600" i="1" smtClean="0">
                            <a:effectLst/>
                            <a:highlight>
                              <a:srgbClr val="FFFFFF"/>
                            </a:highlight>
                            <a:latin typeface="Cambria Math" panose="02040503050406030204" pitchFamily="18" charset="0"/>
                          </a:rPr>
                        </m:ctrlPr>
                      </m:sSubPr>
                      <m:e>
                        <m:r>
                          <a:rPr lang="fr-FR" sz="1600" i="1">
                            <a:effectLst/>
                            <a:highlight>
                              <a:srgbClr val="FFFFFF"/>
                            </a:highlight>
                            <a:latin typeface="Cambria Math" panose="02040503050406030204" pitchFamily="18" charset="0"/>
                          </a:rPr>
                          <m:t> </m:t>
                        </m:r>
                        <m:r>
                          <a:rPr lang="fr-FR" sz="1600" b="0" i="1" smtClean="0">
                            <a:solidFill>
                              <a:srgbClr val="FFC000"/>
                            </a:solidFill>
                            <a:effectLst/>
                            <a:highlight>
                              <a:srgbClr val="FFFFFF"/>
                            </a:highlight>
                            <a:latin typeface="Cambria Math" panose="02040503050406030204" pitchFamily="18" charset="0"/>
                          </a:rPr>
                          <m:t>𝑌</m:t>
                        </m:r>
                      </m:e>
                      <m:sub>
                        <m:r>
                          <a:rPr lang="fr-FR" sz="1600" i="1">
                            <a:effectLst/>
                            <a:highlight>
                              <a:srgbClr val="FFFFFF"/>
                            </a:highlight>
                            <a:latin typeface="Cambria Math" panose="02040503050406030204" pitchFamily="18" charset="0"/>
                          </a:rPr>
                          <m:t>𝑖</m:t>
                        </m:r>
                      </m:sub>
                    </m:sSub>
                  </m:oMath>
                </a14:m>
                <a:r>
                  <a:rPr lang="fr-FR" sz="1600" b="0" i="0" dirty="0">
                    <a:effectLst/>
                    <a:highlight>
                      <a:srgbClr val="FFFFFF"/>
                    </a:highlight>
                    <a:latin typeface="Arial" panose="020B0604020202020204" pitchFamily="34" charset="0"/>
                  </a:rPr>
                  <a:t> qui représente respectivement la masse et le type d’objet i, dans </a:t>
                </a:r>
                <a:r>
                  <a:rPr lang="fr-FR" sz="1600" dirty="0">
                    <a:effectLst/>
                    <a:highlight>
                      <a:srgbClr val="FFFFFF"/>
                    </a:highlight>
                    <a:latin typeface="Arial" panose="020B0604020202020204" pitchFamily="34" charset="0"/>
                  </a:rPr>
                  <a:t>et</a:t>
                </a:r>
                <a:r>
                  <a:rPr lang="fr-FR" sz="1600" b="0" i="0" dirty="0">
                    <a:effectLst/>
                    <a:highlight>
                      <a:srgbClr val="FFFFFF"/>
                    </a:highlight>
                    <a:latin typeface="Arial" panose="020B0604020202020204" pitchFamily="34" charset="0"/>
                  </a:rPr>
                  <a:t> ce cas on a :</a:t>
                </a:r>
                <a:endParaRPr lang="fr-FR" sz="1600" dirty="0">
                  <a:effectLst/>
                  <a:highlight>
                    <a:srgbClr val="FFFFFF"/>
                  </a:highlight>
                  <a:latin typeface="Arial" panose="020B0604020202020204" pitchFamily="34" charset="0"/>
                </a:endParaRPr>
              </a:p>
              <a:p>
                <a:pPr marL="0" indent="0">
                  <a:lnSpc>
                    <a:spcPct val="100000"/>
                  </a:lnSpc>
                  <a:buNone/>
                </a:pPr>
                <a:r>
                  <a:rPr lang="fr-FR" sz="1600" dirty="0">
                    <a:effectLst/>
                  </a:rPr>
                  <a:t>                                </a:t>
                </a:r>
                <a14:m>
                  <m:oMath xmlns:m="http://schemas.openxmlformats.org/officeDocument/2006/math">
                    <m:sSub>
                      <m:sSubPr>
                        <m:ctrlPr>
                          <a:rPr lang="fr-FR" sz="1600" i="1" smtClean="0">
                            <a:solidFill>
                              <a:srgbClr val="FFC000"/>
                            </a:solidFill>
                            <a:effectLst/>
                            <a:latin typeface="Cambria Math" panose="02040503050406030204" pitchFamily="18" charset="0"/>
                          </a:rPr>
                        </m:ctrlPr>
                      </m:sSubPr>
                      <m:e>
                        <m:r>
                          <a:rPr lang="fr-FR" sz="1600" b="0" i="1" smtClean="0">
                            <a:solidFill>
                              <a:srgbClr val="FFC000"/>
                            </a:solidFill>
                            <a:effectLst/>
                            <a:latin typeface="Cambria Math" panose="02040503050406030204" pitchFamily="18" charset="0"/>
                          </a:rPr>
                          <m:t>              </m:t>
                        </m:r>
                        <m:r>
                          <m:rPr>
                            <m:sty m:val="p"/>
                          </m:rPr>
                          <a:rPr lang="el-GR" sz="1600" i="1" smtClean="0">
                            <a:solidFill>
                              <a:srgbClr val="FFC000"/>
                            </a:solidFill>
                            <a:effectLst/>
                            <a:latin typeface="Cambria Math" panose="02040503050406030204" pitchFamily="18" charset="0"/>
                            <a:ea typeface="Cambria Math" panose="02040503050406030204" pitchFamily="18" charset="0"/>
                          </a:rPr>
                          <m:t>Θ</m:t>
                        </m:r>
                      </m:e>
                      <m:sub>
                        <m:r>
                          <a:rPr lang="fr-FR" sz="1600" b="0" i="1" smtClean="0">
                            <a:solidFill>
                              <a:srgbClr val="FFC000"/>
                            </a:solidFill>
                            <a:effectLst/>
                            <a:latin typeface="Cambria Math" panose="02040503050406030204" pitchFamily="18" charset="0"/>
                          </a:rPr>
                          <m:t>𝑖𝑗</m:t>
                        </m:r>
                      </m:sub>
                    </m:sSub>
                  </m:oMath>
                </a14:m>
                <a:r>
                  <a:rPr lang="fr-FR" sz="1600" dirty="0">
                    <a:effectLst/>
                  </a:rPr>
                  <a:t> = </a:t>
                </a:r>
                <a14:m>
                  <m:oMath xmlns:m="http://schemas.openxmlformats.org/officeDocument/2006/math">
                    <m:f>
                      <m:fPr>
                        <m:ctrlPr>
                          <a:rPr lang="fr-FR" sz="1600" i="1" smtClean="0">
                            <a:effectLst/>
                            <a:latin typeface="Cambria Math" panose="02040503050406030204" pitchFamily="18" charset="0"/>
                          </a:rPr>
                        </m:ctrlPr>
                      </m:fPr>
                      <m:num>
                        <m:sSub>
                          <m:sSubPr>
                            <m:ctrlPr>
                              <a:rPr lang="fr-FR" sz="1600" i="1" smtClean="0">
                                <a:effectLst/>
                                <a:latin typeface="Cambria Math" panose="02040503050406030204" pitchFamily="18" charset="0"/>
                              </a:rPr>
                            </m:ctrlPr>
                          </m:sSubPr>
                          <m:e>
                            <m:r>
                              <a:rPr lang="fr-FR" sz="1600" i="1">
                                <a:effectLst/>
                                <a:latin typeface="Cambria Math" panose="02040503050406030204" pitchFamily="18" charset="0"/>
                              </a:rPr>
                              <m:t>𝔼</m:t>
                            </m:r>
                            <m:r>
                              <a:rPr lang="fr-FR" sz="1600" b="0" i="1" smtClean="0">
                                <a:effectLst/>
                                <a:latin typeface="Cambria Math" panose="02040503050406030204" pitchFamily="18" charset="0"/>
                              </a:rPr>
                              <m:t>(</m:t>
                            </m:r>
                            <m:r>
                              <a:rPr lang="fr-FR" sz="1600" b="0" i="1" smtClean="0">
                                <a:effectLst/>
                                <a:latin typeface="Cambria Math" panose="02040503050406030204" pitchFamily="18" charset="0"/>
                              </a:rPr>
                              <m:t>𝑋</m:t>
                            </m:r>
                          </m:e>
                          <m:sub>
                            <m:r>
                              <a:rPr lang="fr-FR" sz="1600" i="1">
                                <a:effectLst/>
                                <a:latin typeface="Cambria Math" panose="02040503050406030204" pitchFamily="18" charset="0"/>
                              </a:rPr>
                              <m:t>𝑖</m:t>
                            </m:r>
                          </m:sub>
                        </m:sSub>
                        <m:r>
                          <a:rPr lang="fr-FR" sz="1600" b="0" i="1" smtClean="0">
                            <a:effectLst/>
                            <a:latin typeface="Cambria Math" panose="02040503050406030204" pitchFamily="18" charset="0"/>
                          </a:rPr>
                          <m:t> .</m:t>
                        </m:r>
                        <m:sSub>
                          <m:sSubPr>
                            <m:ctrlPr>
                              <a:rPr lang="fr-FR" sz="1600" i="1">
                                <a:effectLst/>
                                <a:latin typeface="Cambria Math" panose="02040503050406030204" pitchFamily="18" charset="0"/>
                              </a:rPr>
                            </m:ctrlPr>
                          </m:sSubPr>
                          <m:e>
                            <m:r>
                              <a:rPr lang="fr-FR" sz="1600" b="0" i="1" smtClean="0">
                                <a:effectLst/>
                                <a:latin typeface="Cambria Math" panose="02040503050406030204" pitchFamily="18" charset="0"/>
                                <a:ea typeface="Cambria Math" panose="02040503050406030204" pitchFamily="18" charset="0"/>
                              </a:rPr>
                              <m:t>↿</m:t>
                            </m:r>
                          </m:e>
                          <m:sub>
                            <m:sSub>
                              <m:sSubPr>
                                <m:ctrlPr>
                                  <a:rPr lang="fr-FR" sz="1600" i="1">
                                    <a:effectLst/>
                                    <a:latin typeface="Cambria Math" panose="02040503050406030204" pitchFamily="18" charset="0"/>
                                  </a:rPr>
                                </m:ctrlPr>
                              </m:sSubPr>
                              <m:e>
                                <m:r>
                                  <a:rPr lang="fr-FR" sz="1600" i="1">
                                    <a:effectLst/>
                                    <a:latin typeface="Cambria Math" panose="02040503050406030204" pitchFamily="18" charset="0"/>
                                  </a:rPr>
                                  <m:t> </m:t>
                                </m:r>
                                <m:r>
                                  <a:rPr lang="fr-FR" sz="1600" b="0" i="1" smtClean="0">
                                    <a:effectLst/>
                                    <a:latin typeface="Cambria Math" panose="02040503050406030204" pitchFamily="18" charset="0"/>
                                  </a:rPr>
                                  <m:t>𝑌</m:t>
                                </m:r>
                              </m:e>
                              <m:sub>
                                <m:r>
                                  <a:rPr lang="fr-FR" sz="1600" i="1">
                                    <a:effectLst/>
                                    <a:latin typeface="Cambria Math" panose="02040503050406030204" pitchFamily="18" charset="0"/>
                                  </a:rPr>
                                  <m:t>𝑖</m:t>
                                </m:r>
                              </m:sub>
                            </m:sSub>
                            <m:r>
                              <a:rPr lang="fr-FR" sz="1600" b="0" i="1" smtClean="0">
                                <a:effectLst/>
                                <a:latin typeface="Cambria Math" panose="02040503050406030204" pitchFamily="18" charset="0"/>
                                <a:ea typeface="Cambria Math" panose="02040503050406030204" pitchFamily="18" charset="0"/>
                              </a:rPr>
                              <m:t>=</m:t>
                            </m:r>
                            <m:r>
                              <a:rPr lang="fr-FR" sz="1600" i="1">
                                <a:effectLst/>
                                <a:latin typeface="Cambria Math" panose="02040503050406030204" pitchFamily="18" charset="0"/>
                              </a:rPr>
                              <m:t>𝑗</m:t>
                            </m:r>
                          </m:sub>
                        </m:sSub>
                        <m:r>
                          <a:rPr lang="fr-FR" sz="1600" b="0" i="1" smtClean="0">
                            <a:effectLst/>
                            <a:latin typeface="Cambria Math" panose="02040503050406030204" pitchFamily="18" charset="0"/>
                          </a:rPr>
                          <m:t> )</m:t>
                        </m:r>
                      </m:num>
                      <m:den>
                        <m:r>
                          <a:rPr lang="fr-FR" sz="1600" i="1" smtClean="0">
                            <a:effectLst/>
                            <a:latin typeface="Cambria Math" panose="02040503050406030204" pitchFamily="18" charset="0"/>
                          </a:rPr>
                          <m:t>𝔼</m:t>
                        </m:r>
                        <m:r>
                          <a:rPr lang="fr-FR" sz="1600" b="0" i="1" smtClean="0">
                            <a:effectLst/>
                            <a:latin typeface="Cambria Math" panose="02040503050406030204" pitchFamily="18" charset="0"/>
                          </a:rPr>
                          <m:t>(</m:t>
                        </m:r>
                        <m:sSub>
                          <m:sSubPr>
                            <m:ctrlPr>
                              <a:rPr lang="fr-FR" sz="1600" i="1">
                                <a:effectLst/>
                                <a:latin typeface="Cambria Math" panose="02040503050406030204" pitchFamily="18" charset="0"/>
                              </a:rPr>
                            </m:ctrlPr>
                          </m:sSubPr>
                          <m:e>
                            <m:r>
                              <a:rPr lang="fr-FR" sz="1600" i="1">
                                <a:effectLst/>
                                <a:latin typeface="Cambria Math" panose="02040503050406030204" pitchFamily="18" charset="0"/>
                              </a:rPr>
                              <m:t> </m:t>
                            </m:r>
                            <m:r>
                              <a:rPr lang="fr-FR" sz="1600" b="0" i="1" smtClean="0">
                                <a:effectLst/>
                                <a:latin typeface="Cambria Math" panose="02040503050406030204" pitchFamily="18" charset="0"/>
                              </a:rPr>
                              <m:t>𝑋</m:t>
                            </m:r>
                          </m:e>
                          <m:sub>
                            <m:r>
                              <a:rPr lang="fr-FR" sz="1600" i="1">
                                <a:effectLst/>
                                <a:latin typeface="Cambria Math" panose="02040503050406030204" pitchFamily="18" charset="0"/>
                              </a:rPr>
                              <m:t>𝑖</m:t>
                            </m:r>
                          </m:sub>
                        </m:sSub>
                        <m:r>
                          <a:rPr lang="fr-FR" sz="1600" b="0" i="1" smtClean="0">
                            <a:effectLst/>
                            <a:latin typeface="Cambria Math" panose="02040503050406030204" pitchFamily="18" charset="0"/>
                          </a:rPr>
                          <m:t>)</m:t>
                        </m:r>
                      </m:den>
                    </m:f>
                  </m:oMath>
                </a14:m>
                <a:endParaRPr lang="fr-FR" sz="1600" b="0" i="0" dirty="0">
                  <a:effectLst/>
                  <a:highlight>
                    <a:srgbClr val="FFFFFF"/>
                  </a:highlight>
                  <a:latin typeface="Arial" panose="020B0604020202020204" pitchFamily="34" charset="0"/>
                </a:endParaRPr>
              </a:p>
              <a:p>
                <a:pPr marL="0" indent="0">
                  <a:lnSpc>
                    <a:spcPct val="100000"/>
                  </a:lnSpc>
                  <a:buNone/>
                </a:pPr>
                <a:endParaRPr lang="fr-FR" sz="1600" dirty="0">
                  <a:effectLst/>
                  <a:highlight>
                    <a:srgbClr val="FFFFFF"/>
                  </a:highlight>
                  <a:latin typeface="Arial" panose="020B0604020202020204" pitchFamily="34" charset="0"/>
                </a:endParaRPr>
              </a:p>
              <a:p>
                <a:pPr marL="0" indent="0">
                  <a:lnSpc>
                    <a:spcPct val="100000"/>
                  </a:lnSpc>
                  <a:buNone/>
                </a:pPr>
                <a:r>
                  <a:rPr lang="fr-FR" sz="1600" dirty="0">
                    <a:effectLst/>
                    <a:highlight>
                      <a:srgbClr val="FFFFFF"/>
                    </a:highlight>
                    <a:latin typeface="Arial" panose="020B0604020202020204" pitchFamily="34" charset="0"/>
                  </a:rPr>
                  <a:t>Avec plus de détaille je vous invite vivement à consulter le rapport complet pour comprendre les différents paramètre </a:t>
                </a:r>
                <a:r>
                  <a:rPr lang="fr-FR" sz="1600" dirty="0">
                    <a:highlight>
                      <a:srgbClr val="FFFFFF"/>
                    </a:highlight>
                    <a:latin typeface="Arial" panose="020B0604020202020204" pitchFamily="34" charset="0"/>
                  </a:rPr>
                  <a:t>et les démonstrations</a:t>
                </a:r>
                <a:endParaRPr lang="fr-FR" sz="1600" dirty="0">
                  <a:effectLst/>
                  <a:highlight>
                    <a:srgbClr val="FFFFFF"/>
                  </a:highlight>
                  <a:latin typeface="Arial" panose="020B0604020202020204" pitchFamily="34" charset="0"/>
                </a:endParaRPr>
              </a:p>
              <a:p>
                <a:pPr marL="0" indent="0">
                  <a:lnSpc>
                    <a:spcPct val="100000"/>
                  </a:lnSpc>
                  <a:buNone/>
                </a:pP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sz="1600" b="0" i="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sz="1600" b="0" i="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nSpc>
                    <a:spcPct val="100000"/>
                  </a:lnSpc>
                  <a:buNone/>
                </a:pPr>
                <a:endParaRPr lang="fr-FR" dirty="0">
                  <a:solidFill>
                    <a:srgbClr val="FFC000"/>
                  </a:solidFill>
                  <a:highlight>
                    <a:srgbClr val="FFFFFF"/>
                  </a:highlight>
                  <a:latin typeface="Arial" panose="020B0604020202020204" pitchFamily="34" charset="0"/>
                </a:endParaRPr>
              </a:p>
              <a:p>
                <a:pPr marL="0" indent="0">
                  <a:lnSpc>
                    <a:spcPct val="100000"/>
                  </a:lnSpc>
                  <a:buNone/>
                </a:pPr>
                <a:endParaRPr lang="fr-FR" sz="2000" b="0" i="0" dirty="0">
                  <a:solidFill>
                    <a:srgbClr val="FFC000"/>
                  </a:solidFill>
                  <a:effectLst/>
                  <a:highlight>
                    <a:srgbClr val="FFFFFF"/>
                  </a:highlight>
                  <a:latin typeface="Arial" panose="020B0604020202020204" pitchFamily="34" charset="0"/>
                </a:endParaRPr>
              </a:p>
              <a:p>
                <a:pPr marL="0" indent="0">
                  <a:lnSpc>
                    <a:spcPct val="100000"/>
                  </a:lnSpc>
                  <a:buNone/>
                </a:pPr>
                <a:endParaRPr lang="fr-FR" dirty="0">
                  <a:highlight>
                    <a:srgbClr val="FFFFFF"/>
                  </a:highlight>
                  <a:latin typeface="Arial" panose="020B0604020202020204" pitchFamily="34" charset="0"/>
                </a:endParaRPr>
              </a:p>
              <a:p>
                <a:pPr marL="0" indent="0">
                  <a:lnSpc>
                    <a:spcPct val="100000"/>
                  </a:lnSpc>
                  <a:buNone/>
                </a:pPr>
                <a:endParaRPr lang="fr-FR" sz="2100" dirty="0">
                  <a:effectLst/>
                </a:endParaRPr>
              </a:p>
              <a:p>
                <a:pPr marL="0" indent="0">
                  <a:lnSpc>
                    <a:spcPct val="100000"/>
                  </a:lnSpc>
                  <a:buNone/>
                </a:pPr>
                <a:endParaRPr lang="fr-FR" sz="2100" dirty="0"/>
              </a:p>
              <a:p>
                <a:pPr marL="0" indent="0">
                  <a:lnSpc>
                    <a:spcPct val="100000"/>
                  </a:lnSpc>
                  <a:buNone/>
                </a:pPr>
                <a:endParaRPr lang="fr-FR" sz="2100" dirty="0">
                  <a:effectLst/>
                </a:endParaRPr>
              </a:p>
              <a:p>
                <a:pPr marL="0" indent="0">
                  <a:lnSpc>
                    <a:spcPct val="100000"/>
                  </a:lnSpc>
                  <a:buNone/>
                </a:pPr>
                <a:endParaRPr lang="fr-FR" sz="2100" dirty="0">
                  <a:effectLst/>
                </a:endParaRPr>
              </a:p>
              <a:p>
                <a:pPr marL="0" indent="0">
                  <a:lnSpc>
                    <a:spcPct val="100000"/>
                  </a:lnSpc>
                  <a:buNone/>
                </a:pPr>
                <a:endParaRPr lang="fr-FR" dirty="0">
                  <a:effectLst>
                    <a:outerShdw blurRad="38100" dist="38100" dir="2700000" algn="tl">
                      <a:srgbClr val="000000">
                        <a:alpha val="43137"/>
                      </a:srgbClr>
                    </a:outerShdw>
                  </a:effectLst>
                </a:endParaRPr>
              </a:p>
              <a:p>
                <a:pPr marL="0" indent="0">
                  <a:lnSpc>
                    <a:spcPct val="100000"/>
                  </a:lnSpc>
                  <a:buNone/>
                </a:pPr>
                <a:endParaRPr lang="fr-FR" dirty="0">
                  <a:effectLst>
                    <a:outerShdw blurRad="38100" dist="38100" dir="2700000" algn="tl">
                      <a:srgbClr val="000000">
                        <a:alpha val="43137"/>
                      </a:srgbClr>
                    </a:outerShdw>
                  </a:effectLst>
                </a:endParaRPr>
              </a:p>
              <a:p>
                <a:pPr marL="0" indent="0">
                  <a:lnSpc>
                    <a:spcPct val="100000"/>
                  </a:lnSpc>
                  <a:buNone/>
                </a:pPr>
                <a:endParaRPr lang="fr-FR" dirty="0">
                  <a:effectLst>
                    <a:outerShdw blurRad="38100" dist="38100" dir="2700000" algn="tl">
                      <a:srgbClr val="000000">
                        <a:alpha val="43137"/>
                      </a:srgbClr>
                    </a:outerShdw>
                  </a:effectLst>
                </a:endParaRPr>
              </a:p>
              <a:p>
                <a:pPr marL="0" indent="0">
                  <a:lnSpc>
                    <a:spcPct val="100000"/>
                  </a:lnSpc>
                  <a:buNone/>
                </a:pPr>
                <a:endParaRPr lang="fr-FR" dirty="0">
                  <a:effectLst>
                    <a:outerShdw blurRad="38100" dist="38100" dir="2700000" algn="tl">
                      <a:srgbClr val="000000">
                        <a:alpha val="43137"/>
                      </a:srgbClr>
                    </a:outerShdw>
                  </a:effectLst>
                </a:endParaRPr>
              </a:p>
            </p:txBody>
          </p:sp>
        </mc:Choice>
        <mc:Fallback xmlns="">
          <p:sp>
            <p:nvSpPr>
              <p:cNvPr id="4" name="Espace réservé du contenu 3">
                <a:extLst>
                  <a:ext uri="{FF2B5EF4-FFF2-40B4-BE49-F238E27FC236}">
                    <a16:creationId xmlns:a16="http://schemas.microsoft.com/office/drawing/2014/main" id="{269CC559-9379-7EE0-29ED-9E45D8E8A78E}"/>
                  </a:ext>
                </a:extLst>
              </p:cNvPr>
              <p:cNvSpPr>
                <a:spLocks noGrp="1" noRot="1" noChangeAspect="1" noMove="1" noResize="1" noEditPoints="1" noAdjustHandles="1" noChangeArrowheads="1" noChangeShapeType="1" noTextEdit="1"/>
              </p:cNvSpPr>
              <p:nvPr>
                <p:ph sz="half" idx="1"/>
              </p:nvPr>
            </p:nvSpPr>
            <p:spPr>
              <a:xfrm>
                <a:off x="73152" y="225921"/>
                <a:ext cx="6441948" cy="5822453"/>
              </a:xfrm>
              <a:blipFill>
                <a:blip r:embed="rId4"/>
                <a:stretch>
                  <a:fillRect l="-1703"/>
                </a:stretch>
              </a:blipFill>
            </p:spPr>
            <p:txBody>
              <a:bodyPr/>
              <a:lstStyle/>
              <a:p>
                <a:r>
                  <a:rPr lang="fr-FR">
                    <a:noFill/>
                  </a:rPr>
                  <a:t> </a:t>
                </a:r>
              </a:p>
            </p:txBody>
          </p:sp>
        </mc:Fallback>
      </mc:AlternateContent>
      <p:pic>
        <p:nvPicPr>
          <p:cNvPr id="5" name="Espace réservé du contenu 4">
            <a:extLst>
              <a:ext uri="{FF2B5EF4-FFF2-40B4-BE49-F238E27FC236}">
                <a16:creationId xmlns:a16="http://schemas.microsoft.com/office/drawing/2014/main" id="{9EBA608E-74D2-8EEF-0538-112A34D30960}"/>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946392" y="73152"/>
            <a:ext cx="5141976" cy="3879723"/>
          </a:xfrm>
          <a:solidFill>
            <a:schemeClr val="bg2"/>
          </a:solidFill>
          <a:ln>
            <a:solidFill>
              <a:schemeClr val="bg2"/>
            </a:solidFill>
          </a:ln>
        </p:spPr>
      </p:pic>
      <p:sp>
        <p:nvSpPr>
          <p:cNvPr id="6" name="ZoneTexte 5">
            <a:extLst>
              <a:ext uri="{FF2B5EF4-FFF2-40B4-BE49-F238E27FC236}">
                <a16:creationId xmlns:a16="http://schemas.microsoft.com/office/drawing/2014/main" id="{D1365810-BF3E-D883-97CD-8F12BA020D12}"/>
              </a:ext>
            </a:extLst>
          </p:cNvPr>
          <p:cNvSpPr txBox="1"/>
          <p:nvPr/>
        </p:nvSpPr>
        <p:spPr>
          <a:xfrm>
            <a:off x="5637276" y="2971800"/>
            <a:ext cx="65" cy="276999"/>
          </a:xfrm>
          <a:prstGeom prst="rect">
            <a:avLst/>
          </a:prstGeom>
          <a:noFill/>
        </p:spPr>
        <p:txBody>
          <a:bodyPr wrap="none" lIns="0" tIns="0" rIns="0" bIns="0" rtlCol="0">
            <a:spAutoFit/>
          </a:bodyPr>
          <a:lstStyle/>
          <a:p>
            <a:endParaRPr lang="fr-FR" dirty="0"/>
          </a:p>
        </p:txBody>
      </p:sp>
      <p:sp>
        <p:nvSpPr>
          <p:cNvPr id="13" name="Flèche : bas 12">
            <a:extLst>
              <a:ext uri="{FF2B5EF4-FFF2-40B4-BE49-F238E27FC236}">
                <a16:creationId xmlns:a16="http://schemas.microsoft.com/office/drawing/2014/main" id="{955DF7A3-4541-D232-DD3D-31AC7DE8F1B5}"/>
              </a:ext>
            </a:extLst>
          </p:cNvPr>
          <p:cNvSpPr/>
          <p:nvPr/>
        </p:nvSpPr>
        <p:spPr>
          <a:xfrm>
            <a:off x="10102497" y="4007026"/>
            <a:ext cx="118872" cy="4816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095E3A9-6E77-F220-38A6-B28DEDE7C774}"/>
              </a:ext>
            </a:extLst>
          </p:cNvPr>
          <p:cNvSpPr txBox="1"/>
          <p:nvPr/>
        </p:nvSpPr>
        <p:spPr>
          <a:xfrm>
            <a:off x="73152" y="6355080"/>
            <a:ext cx="12118848" cy="276999"/>
          </a:xfrm>
          <a:prstGeom prst="rect">
            <a:avLst/>
          </a:prstGeom>
          <a:noFill/>
        </p:spPr>
        <p:txBody>
          <a:bodyPr wrap="square">
            <a:spAutoFit/>
          </a:bodyPr>
          <a:lstStyle/>
          <a:p>
            <a:r>
              <a:rPr lang="fr-FR" sz="1200" dirty="0"/>
              <a:t>C’est dans cette optique que les données de centre de tri d’Angers seront appliquées à notre modèle généraliser à douze type d’objets, conçu pour simuler le problème de tri des déchets </a:t>
            </a:r>
          </a:p>
        </p:txBody>
      </p:sp>
    </p:spTree>
    <p:extLst>
      <p:ext uri="{BB962C8B-B14F-4D97-AF65-F5344CB8AC3E}">
        <p14:creationId xmlns:p14="http://schemas.microsoft.com/office/powerpoint/2010/main" val="170848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A9D60-3892-EC8C-2B52-35DC94936692}"/>
              </a:ext>
            </a:extLst>
          </p:cNvPr>
          <p:cNvSpPr>
            <a:spLocks noGrp="1"/>
          </p:cNvSpPr>
          <p:nvPr>
            <p:ph type="title"/>
          </p:nvPr>
        </p:nvSpPr>
        <p:spPr>
          <a:xfrm>
            <a:off x="55659" y="174928"/>
            <a:ext cx="12022372" cy="757759"/>
          </a:xfrm>
          <a:solidFill>
            <a:schemeClr val="bg2"/>
          </a:solidFill>
        </p:spPr>
        <p:txBody>
          <a:bodyPr>
            <a:noAutofit/>
          </a:bodyPr>
          <a:lstStyle/>
          <a:p>
            <a:r>
              <a:rPr lang="fr-FR" sz="2000" dirty="0">
                <a:solidFill>
                  <a:srgbClr val="0070C0"/>
                </a:solidFill>
                <a:effectLst>
                  <a:outerShdw blurRad="38100" dist="38100" dir="2700000" algn="tl">
                    <a:srgbClr val="000000">
                      <a:alpha val="43137"/>
                    </a:srgbClr>
                  </a:outerShdw>
                </a:effectLst>
              </a:rPr>
              <a:t>Avec dix simulations pour tester ce modèle amélioré, nous avons pu affiner notre compréhension de la qualité du tri.</a:t>
            </a:r>
            <a:br>
              <a:rPr lang="fr-FR" sz="2000" dirty="0">
                <a:solidFill>
                  <a:srgbClr val="0070C0"/>
                </a:solidFill>
                <a:effectLst>
                  <a:outerShdw blurRad="38100" dist="38100" dir="2700000" algn="tl">
                    <a:srgbClr val="000000">
                      <a:alpha val="43137"/>
                    </a:srgbClr>
                  </a:outerShdw>
                </a:effectLst>
              </a:rPr>
            </a:br>
            <a:endParaRPr lang="fr-FR" sz="2000" dirty="0">
              <a:solidFill>
                <a:srgbClr val="0070C0"/>
              </a:solidFill>
              <a:effectLst>
                <a:outerShdw blurRad="38100" dist="38100" dir="2700000" algn="tl">
                  <a:srgbClr val="000000">
                    <a:alpha val="43137"/>
                  </a:srgbClr>
                </a:outerShdw>
              </a:effectLst>
            </a:endParaRPr>
          </a:p>
        </p:txBody>
      </p:sp>
      <p:pic>
        <p:nvPicPr>
          <p:cNvPr id="7" name="Espace réservé du contenu 6">
            <a:extLst>
              <a:ext uri="{FF2B5EF4-FFF2-40B4-BE49-F238E27FC236}">
                <a16:creationId xmlns:a16="http://schemas.microsoft.com/office/drawing/2014/main" id="{6855D1F3-D84C-FA75-7116-FC9AD208626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6225" y="1802674"/>
            <a:ext cx="4938712" cy="4283801"/>
          </a:xfrm>
          <a:ln>
            <a:solidFill>
              <a:schemeClr val="bg2"/>
            </a:solidFill>
          </a:ln>
        </p:spPr>
      </p:pic>
      <p:sp>
        <p:nvSpPr>
          <p:cNvPr id="4" name="Espace réservé du contenu 3">
            <a:extLst>
              <a:ext uri="{FF2B5EF4-FFF2-40B4-BE49-F238E27FC236}">
                <a16:creationId xmlns:a16="http://schemas.microsoft.com/office/drawing/2014/main" id="{060CA8AA-7AC4-2A8C-D4A4-B3528CA87290}"/>
              </a:ext>
            </a:extLst>
          </p:cNvPr>
          <p:cNvSpPr>
            <a:spLocks noGrp="1"/>
          </p:cNvSpPr>
          <p:nvPr>
            <p:ph sz="half" idx="2"/>
          </p:nvPr>
        </p:nvSpPr>
        <p:spPr>
          <a:xfrm>
            <a:off x="5870448" y="1802674"/>
            <a:ext cx="6207583" cy="4283801"/>
          </a:xfrm>
          <a:ln>
            <a:solidFill>
              <a:schemeClr val="bg2"/>
            </a:solidFill>
          </a:ln>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Ce graphique représente l'évolution de l'intervalle de confiance    moyen pour les Papiers (JRM) en fonction de la taille de l'échantillon, après  dix simulations.</a:t>
            </a:r>
            <a:endParaRPr lang="fr-FR" dirty="0"/>
          </a:p>
          <a:p>
            <a:pPr marL="0" indent="0">
              <a:buNone/>
            </a:pPr>
            <a:endParaRPr lang="fr-FR" dirty="0"/>
          </a:p>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Le taux de confiance pour les plus petits échantillons commence  à   </a:t>
            </a:r>
            <a:r>
              <a:rPr lang="fr-FR" dirty="0">
                <a:solidFill>
                  <a:srgbClr val="0070C0"/>
                </a:solidFill>
                <a:effectLst>
                  <a:outerShdw blurRad="38100" dist="38100" dir="2700000" algn="tl">
                    <a:srgbClr val="000000">
                      <a:alpha val="43137"/>
                    </a:srgbClr>
                  </a:outerShdw>
                </a:effectLst>
              </a:rPr>
              <a:t>92.32% </a:t>
            </a:r>
            <a:r>
              <a:rPr lang="fr-FR" dirty="0">
                <a:effectLst>
                  <a:outerShdw blurRad="38100" dist="38100" dir="2700000" algn="tl">
                    <a:srgbClr val="000000">
                      <a:alpha val="43137"/>
                    </a:srgbClr>
                  </a:outerShdw>
                </a:effectLst>
              </a:rPr>
              <a:t>et s'accroît progressivement</a:t>
            </a:r>
          </a:p>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Nous allons regarder ces variation pour chaque type d’ objet avant d’ observer les résultats de façons globale.</a:t>
            </a:r>
          </a:p>
        </p:txBody>
      </p:sp>
      <p:pic>
        <p:nvPicPr>
          <p:cNvPr id="11" name="Image 10">
            <a:extLst>
              <a:ext uri="{FF2B5EF4-FFF2-40B4-BE49-F238E27FC236}">
                <a16:creationId xmlns:a16="http://schemas.microsoft.com/office/drawing/2014/main" id="{DD8A6574-A320-D58E-4CCE-52DF8EDE5183}"/>
              </a:ext>
            </a:extLst>
          </p:cNvPr>
          <p:cNvPicPr>
            <a:picLocks noChangeAspect="1"/>
          </p:cNvPicPr>
          <p:nvPr/>
        </p:nvPicPr>
        <p:blipFill>
          <a:blip r:embed="rId4"/>
          <a:stretch>
            <a:fillRect/>
          </a:stretch>
        </p:blipFill>
        <p:spPr>
          <a:xfrm>
            <a:off x="4535346" y="1065253"/>
            <a:ext cx="1804572" cy="530398"/>
          </a:xfrm>
          <a:prstGeom prst="rect">
            <a:avLst/>
          </a:prstGeom>
        </p:spPr>
      </p:pic>
    </p:spTree>
    <p:extLst>
      <p:ext uri="{BB962C8B-B14F-4D97-AF65-F5344CB8AC3E}">
        <p14:creationId xmlns:p14="http://schemas.microsoft.com/office/powerpoint/2010/main" val="341233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46D4F4B-351D-8594-B128-0955F59070C2}"/>
              </a:ext>
            </a:extLst>
          </p:cNvPr>
          <p:cNvSpPr txBox="1"/>
          <p:nvPr/>
        </p:nvSpPr>
        <p:spPr>
          <a:xfrm>
            <a:off x="95416" y="245927"/>
            <a:ext cx="12022372" cy="707886"/>
          </a:xfrm>
          <a:prstGeom prst="rect">
            <a:avLst/>
          </a:prstGeom>
          <a:solidFill>
            <a:schemeClr val="bg2"/>
          </a:solidFill>
          <a:ln>
            <a:solidFill>
              <a:schemeClr val="bg2"/>
            </a:solidFill>
          </a:ln>
        </p:spPr>
        <p:txBody>
          <a:bodyPr wrap="square">
            <a:spAutoFit/>
          </a:bodyPr>
          <a:lstStyle/>
          <a:p>
            <a:r>
              <a:rPr lang="fr-FR" sz="2000" dirty="0">
                <a:solidFill>
                  <a:srgbClr val="0070C0"/>
                </a:solidFill>
                <a:effectLst>
                  <a:outerShdw blurRad="38100" dist="38100" dir="2700000" algn="tl">
                    <a:srgbClr val="000000">
                      <a:alpha val="43137"/>
                    </a:srgbClr>
                  </a:outerShdw>
                </a:effectLst>
              </a:rPr>
              <a:t>Avec dix simulations pour tester ce modèle amélioré, nous avons pu affiner notre compréhension de la qualité du tri.</a:t>
            </a:r>
          </a:p>
        </p:txBody>
      </p:sp>
      <p:pic>
        <p:nvPicPr>
          <p:cNvPr id="7" name="Espace réservé du contenu 6">
            <a:extLst>
              <a:ext uri="{FF2B5EF4-FFF2-40B4-BE49-F238E27FC236}">
                <a16:creationId xmlns:a16="http://schemas.microsoft.com/office/drawing/2014/main" id="{E79F1152-A729-B375-0FD5-CF2A514E733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416" y="1828801"/>
            <a:ext cx="4747879" cy="4251259"/>
          </a:xfrm>
          <a:ln>
            <a:solidFill>
              <a:schemeClr val="bg2"/>
            </a:solidFill>
          </a:ln>
        </p:spPr>
      </p:pic>
      <p:sp>
        <p:nvSpPr>
          <p:cNvPr id="5" name="Espace réservé du contenu 4">
            <a:extLst>
              <a:ext uri="{FF2B5EF4-FFF2-40B4-BE49-F238E27FC236}">
                <a16:creationId xmlns:a16="http://schemas.microsoft.com/office/drawing/2014/main" id="{6CB76A90-49F3-897D-697F-D302590BB615}"/>
              </a:ext>
            </a:extLst>
          </p:cNvPr>
          <p:cNvSpPr>
            <a:spLocks noGrp="1"/>
          </p:cNvSpPr>
          <p:nvPr>
            <p:ph sz="half" idx="2"/>
          </p:nvPr>
        </p:nvSpPr>
        <p:spPr>
          <a:xfrm>
            <a:off x="5340096" y="1828801"/>
            <a:ext cx="6642898" cy="4164172"/>
          </a:xfrm>
          <a:ln>
            <a:solidFill>
              <a:schemeClr val="bg2"/>
            </a:solidFill>
          </a:ln>
        </p:spPr>
        <p:txBody>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Ce graphique représente l'évolution de l'intervalle de confiance    moyen pour l'acier en fonction de la taille de l'échantillon</a:t>
            </a:r>
            <a:r>
              <a:rPr lang="fr-FR" dirty="0"/>
              <a:t>.</a:t>
            </a:r>
          </a:p>
          <a:p>
            <a:pPr>
              <a:buFont typeface="Wingdings" panose="05000000000000000000" pitchFamily="2" charset="2"/>
              <a:buChar char="§"/>
            </a:pPr>
            <a:endParaRPr lang="fr-FR" dirty="0"/>
          </a:p>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Le taux de confiance pour les plus petits échantillons commence  à   </a:t>
            </a:r>
            <a:r>
              <a:rPr lang="fr-FR" dirty="0">
                <a:solidFill>
                  <a:srgbClr val="0070C0"/>
                </a:solidFill>
                <a:effectLst>
                  <a:outerShdw blurRad="38100" dist="38100" dir="2700000" algn="tl">
                    <a:srgbClr val="000000">
                      <a:alpha val="43137"/>
                    </a:srgbClr>
                  </a:outerShdw>
                </a:effectLst>
              </a:rPr>
              <a:t>96%</a:t>
            </a:r>
            <a:r>
              <a:rPr lang="fr-FR" dirty="0">
                <a:effectLst>
                  <a:outerShdw blurRad="38100" dist="38100" dir="2700000" algn="tl">
                    <a:srgbClr val="000000">
                      <a:alpha val="43137"/>
                    </a:srgbClr>
                  </a:outerShdw>
                </a:effectLst>
              </a:rPr>
              <a:t> et s'accroît progressivement jusqu’à atteindre 99 % pour un échantillon de </a:t>
            </a:r>
            <a:r>
              <a:rPr lang="fr-FR" dirty="0">
                <a:solidFill>
                  <a:srgbClr val="FFC000"/>
                </a:solidFill>
                <a:effectLst>
                  <a:outerShdw blurRad="38100" dist="38100" dir="2700000" algn="tl">
                    <a:srgbClr val="000000">
                      <a:alpha val="43137"/>
                    </a:srgbClr>
                  </a:outerShdw>
                </a:effectLst>
              </a:rPr>
              <a:t>5 %</a:t>
            </a:r>
            <a:r>
              <a:rPr lang="fr-FR" dirty="0">
                <a:effectLst>
                  <a:outerShdw blurRad="38100" dist="38100" dir="2700000" algn="tl">
                    <a:srgbClr val="000000">
                      <a:alpha val="43137"/>
                    </a:srgbClr>
                  </a:outerShdw>
                </a:effectLst>
              </a:rPr>
              <a:t> da la masse de totale de déchets.</a:t>
            </a:r>
          </a:p>
          <a:p>
            <a:pPr>
              <a:buFont typeface="Wingdings" panose="05000000000000000000" pitchFamily="2" charset="2"/>
              <a:buChar char="§"/>
            </a:pPr>
            <a:endParaRPr lang="fr-FR" dirty="0">
              <a:effectLst>
                <a:outerShdw blurRad="38100" dist="38100" dir="2700000" algn="tl">
                  <a:srgbClr val="000000">
                    <a:alpha val="43137"/>
                  </a:srgbClr>
                </a:outerShdw>
              </a:effectLst>
            </a:endParaRPr>
          </a:p>
          <a:p>
            <a:pPr marL="0" indent="0">
              <a:buNone/>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endParaRPr lang="fr-FR" dirty="0">
              <a:effectLst>
                <a:outerShdw blurRad="38100" dist="38100" dir="2700000" algn="tl">
                  <a:srgbClr val="000000">
                    <a:alpha val="43137"/>
                  </a:srgbClr>
                </a:outerShdw>
              </a:effectLst>
            </a:endParaRPr>
          </a:p>
        </p:txBody>
      </p:sp>
      <p:pic>
        <p:nvPicPr>
          <p:cNvPr id="11" name="Image 10">
            <a:extLst>
              <a:ext uri="{FF2B5EF4-FFF2-40B4-BE49-F238E27FC236}">
                <a16:creationId xmlns:a16="http://schemas.microsoft.com/office/drawing/2014/main" id="{2560F5AA-95E6-8717-3C02-F5503CC21E3F}"/>
              </a:ext>
            </a:extLst>
          </p:cNvPr>
          <p:cNvPicPr>
            <a:picLocks noChangeAspect="1"/>
          </p:cNvPicPr>
          <p:nvPr/>
        </p:nvPicPr>
        <p:blipFill>
          <a:blip r:embed="rId3"/>
          <a:stretch>
            <a:fillRect/>
          </a:stretch>
        </p:blipFill>
        <p:spPr>
          <a:xfrm>
            <a:off x="4729982" y="1046311"/>
            <a:ext cx="1804572" cy="530398"/>
          </a:xfrm>
          <a:prstGeom prst="rect">
            <a:avLst/>
          </a:prstGeom>
          <a:ln>
            <a:solidFill>
              <a:schemeClr val="bg2"/>
            </a:solidFill>
          </a:ln>
        </p:spPr>
      </p:pic>
    </p:spTree>
    <p:extLst>
      <p:ext uri="{BB962C8B-B14F-4D97-AF65-F5344CB8AC3E}">
        <p14:creationId xmlns:p14="http://schemas.microsoft.com/office/powerpoint/2010/main" val="3984518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B834C3-0937-0FFB-5B13-DCA6AD27070A}"/>
              </a:ext>
            </a:extLst>
          </p:cNvPr>
          <p:cNvSpPr>
            <a:spLocks noGrp="1"/>
          </p:cNvSpPr>
          <p:nvPr>
            <p:ph type="title"/>
          </p:nvPr>
        </p:nvSpPr>
        <p:spPr>
          <a:xfrm>
            <a:off x="230588" y="121919"/>
            <a:ext cx="4552716" cy="859018"/>
          </a:xfrm>
          <a:ln>
            <a:solidFill>
              <a:schemeClr val="bg2">
                <a:lumMod val="50000"/>
              </a:schemeClr>
            </a:solidFill>
          </a:ln>
        </p:spPr>
        <p:txBody>
          <a:bodyPr>
            <a:noAutofit/>
          </a:bodyPr>
          <a:lstStyle/>
          <a:p>
            <a:r>
              <a:rPr lang="fr-FR" sz="2400" i="0" dirty="0">
                <a:effectLst>
                  <a:outerShdw blurRad="38100" dist="38100" dir="2700000" algn="tl">
                    <a:srgbClr val="000000">
                      <a:alpha val="43137"/>
                    </a:srgbClr>
                  </a:outerShdw>
                </a:effectLst>
                <a:highlight>
                  <a:srgbClr val="FFFFFF"/>
                </a:highlight>
                <a:latin typeface="Arial maron"/>
              </a:rPr>
              <a:t>     </a:t>
            </a:r>
            <a:r>
              <a:rPr lang="fr-FR" sz="2400" i="0" dirty="0">
                <a:solidFill>
                  <a:srgbClr val="0070C0"/>
                </a:solidFill>
                <a:effectLst>
                  <a:outerShdw blurRad="38100" dist="38100" dir="2700000" algn="tl">
                    <a:srgbClr val="000000">
                      <a:alpha val="43137"/>
                    </a:srgbClr>
                  </a:outerShdw>
                </a:effectLst>
                <a:highlight>
                  <a:srgbClr val="FFFFFF"/>
                </a:highlight>
                <a:latin typeface="Arial maron"/>
              </a:rPr>
              <a:t>Historique de l’ Établissements</a:t>
            </a:r>
            <a:br>
              <a:rPr lang="fr-FR" sz="2400" dirty="0">
                <a:effectLst>
                  <a:outerShdw blurRad="38100" dist="38100" dir="2700000" algn="tl">
                    <a:srgbClr val="000000">
                      <a:alpha val="43137"/>
                    </a:srgbClr>
                  </a:outerShdw>
                </a:effectLst>
                <a:latin typeface="Arial maron"/>
              </a:rPr>
            </a:br>
            <a:r>
              <a:rPr lang="fr-FR" sz="2400" dirty="0">
                <a:effectLst>
                  <a:outerShdw blurRad="38100" dist="38100" dir="2700000" algn="tl">
                    <a:srgbClr val="000000">
                      <a:alpha val="43137"/>
                    </a:srgbClr>
                  </a:outerShdw>
                </a:effectLst>
                <a:latin typeface="Arial maron"/>
              </a:rPr>
              <a:t> </a:t>
            </a:r>
          </a:p>
        </p:txBody>
      </p:sp>
      <p:pic>
        <p:nvPicPr>
          <p:cNvPr id="6" name="Espace réservé du contenu 5">
            <a:extLst>
              <a:ext uri="{FF2B5EF4-FFF2-40B4-BE49-F238E27FC236}">
                <a16:creationId xmlns:a16="http://schemas.microsoft.com/office/drawing/2014/main" id="{1C64277C-D9CD-8534-1896-6E2B12352D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3038" y="980937"/>
            <a:ext cx="4687887" cy="5299350"/>
          </a:xfrm>
          <a:effectLst>
            <a:glow rad="63500">
              <a:schemeClr val="accent5">
                <a:satMod val="175000"/>
                <a:alpha val="40000"/>
              </a:schemeClr>
            </a:glow>
          </a:effectLst>
        </p:spPr>
      </p:pic>
      <p:sp>
        <p:nvSpPr>
          <p:cNvPr id="4" name="Espace réservé du contenu 3">
            <a:extLst>
              <a:ext uri="{FF2B5EF4-FFF2-40B4-BE49-F238E27FC236}">
                <a16:creationId xmlns:a16="http://schemas.microsoft.com/office/drawing/2014/main" id="{7EE8F890-4F29-BDA5-1FFD-FDB178C45F61}"/>
              </a:ext>
            </a:extLst>
          </p:cNvPr>
          <p:cNvSpPr>
            <a:spLocks noGrp="1"/>
          </p:cNvSpPr>
          <p:nvPr>
            <p:ph sz="half" idx="2"/>
          </p:nvPr>
        </p:nvSpPr>
        <p:spPr>
          <a:xfrm>
            <a:off x="5987332" y="381664"/>
            <a:ext cx="6031629" cy="5898624"/>
          </a:xfrm>
          <a:ln>
            <a:solidFill>
              <a:schemeClr val="bg2"/>
            </a:solidFill>
          </a:ln>
          <a:effectLst>
            <a:glow rad="101600">
              <a:schemeClr val="accent6">
                <a:satMod val="175000"/>
                <a:alpha val="40000"/>
              </a:schemeClr>
            </a:glow>
          </a:effectLst>
        </p:spPr>
        <p:txBody>
          <a:bodyPr>
            <a:normAutofit/>
          </a:bodyPr>
          <a:lstStyle/>
          <a:p>
            <a:pPr>
              <a:buFont typeface="Arial" panose="020B0604020202020204" pitchFamily="34" charset="0"/>
              <a:buChar char="•"/>
            </a:pPr>
            <a:r>
              <a:rPr lang="fr-FR" sz="1600" dirty="0">
                <a:effectLst>
                  <a:outerShdw blurRad="38100" dist="38100" dir="2700000" algn="tl">
                    <a:srgbClr val="000000">
                      <a:alpha val="43137"/>
                    </a:srgbClr>
                  </a:outerShdw>
                </a:effectLst>
              </a:rPr>
              <a:t> La Maison </a:t>
            </a:r>
            <a:r>
              <a:rPr lang="fr-FR" sz="1600" dirty="0" err="1">
                <a:effectLst>
                  <a:outerShdw blurRad="38100" dist="38100" dir="2700000" algn="tl">
                    <a:srgbClr val="000000">
                      <a:alpha val="43137"/>
                    </a:srgbClr>
                  </a:outerShdw>
                </a:effectLst>
              </a:rPr>
              <a:t>Vauché</a:t>
            </a:r>
            <a:r>
              <a:rPr lang="fr-FR" sz="1600" dirty="0">
                <a:effectLst>
                  <a:outerShdw blurRad="38100" dist="38100" dir="2700000" algn="tl">
                    <a:srgbClr val="000000">
                      <a:alpha val="43137"/>
                    </a:srgbClr>
                  </a:outerShdw>
                </a:effectLst>
              </a:rPr>
              <a:t> est une entreprise de chaudronnerie qui a su relever, au fil des décennies, de nombreux défis, survivre à trois occupations désastreuses - et pas n’importe où, à Sedan, « trouée » historique, traditionnel couloir d’invasion -, traverser de multiples récessions au cœur d’un vieux bassin industriel, s’adapter aux nouvelles demandes du marché, changer, se métamorphoser, en un mot : innover. De 1860 à 2010, le groupe </a:t>
            </a:r>
            <a:r>
              <a:rPr lang="fr-FR" sz="1600" dirty="0" err="1">
                <a:effectLst>
                  <a:outerShdw blurRad="38100" dist="38100" dir="2700000" algn="tl">
                    <a:srgbClr val="000000">
                      <a:alpha val="43137"/>
                    </a:srgbClr>
                  </a:outerShdw>
                </a:effectLst>
              </a:rPr>
              <a:t>Vauché</a:t>
            </a:r>
            <a:r>
              <a:rPr lang="fr-FR" sz="1600" dirty="0">
                <a:effectLst>
                  <a:outerShdw blurRad="38100" dist="38100" dir="2700000" algn="tl">
                    <a:srgbClr val="000000">
                      <a:alpha val="43137"/>
                    </a:srgbClr>
                  </a:outerShdw>
                </a:effectLst>
              </a:rPr>
              <a:t> est passé de l’ère brassicole à celle de l’Environnement avec un grand « E ». </a:t>
            </a:r>
          </a:p>
          <a:p>
            <a:pPr>
              <a:buFont typeface="Arial" panose="020B0604020202020204" pitchFamily="34" charset="0"/>
              <a:buChar char="•"/>
            </a:pPr>
            <a:r>
              <a:rPr lang="fr-FR" sz="1600" dirty="0">
                <a:effectLst>
                  <a:outerShdw blurRad="38100" dist="38100" dir="2700000" algn="tl">
                    <a:srgbClr val="000000">
                      <a:alpha val="43137"/>
                    </a:srgbClr>
                  </a:outerShdw>
                </a:effectLst>
              </a:rPr>
              <a:t> Plusieurs générations successives d’une même famille, originaire des rives mosanes et des contreforts de l’Ardenne, ont travaillé d’arrache-pied pour faire perdurer une grande marque de qualité, comme le fait remarquer à juste titre, l’illustre préfacier Frédérick Tristan, lauréat du Prix Goncourt.</a:t>
            </a:r>
          </a:p>
          <a:p>
            <a:pPr>
              <a:buFont typeface="Arial" panose="020B0604020202020204" pitchFamily="34" charset="0"/>
              <a:buChar char="•"/>
            </a:pPr>
            <a:endParaRPr lang="fr-FR" sz="1600" dirty="0">
              <a:effectLst>
                <a:outerShdw blurRad="38100" dist="38100" dir="2700000" algn="tl">
                  <a:srgbClr val="000000">
                    <a:alpha val="43137"/>
                  </a:srgbClr>
                </a:outerShdw>
              </a:effectLst>
            </a:endParaRPr>
          </a:p>
          <a:p>
            <a:pPr>
              <a:buFont typeface="Arial" panose="020B0604020202020204" pitchFamily="34" charset="0"/>
              <a:buChar char="•"/>
            </a:pPr>
            <a:r>
              <a:rPr lang="fr-FR" sz="1600" dirty="0">
                <a:effectLst>
                  <a:outerShdw blurRad="38100" dist="38100" dir="2700000" algn="tl">
                    <a:srgbClr val="000000">
                      <a:alpha val="43137"/>
                    </a:srgbClr>
                  </a:outerShdw>
                </a:effectLst>
              </a:rPr>
              <a:t> A la suite d’interviews, de prospections, de nombreuses recherches dans des fonds privés et publics d’archives, l’historien Gérald </a:t>
            </a:r>
            <a:r>
              <a:rPr lang="fr-FR" sz="1600" dirty="0" err="1">
                <a:effectLst>
                  <a:outerShdw blurRad="38100" dist="38100" dir="2700000" algn="tl">
                    <a:srgbClr val="000000">
                      <a:alpha val="43137"/>
                    </a:srgbClr>
                  </a:outerShdw>
                </a:effectLst>
              </a:rPr>
              <a:t>Dardart</a:t>
            </a:r>
            <a:r>
              <a:rPr lang="fr-FR" sz="1600" dirty="0">
                <a:effectLst>
                  <a:outerShdw blurRad="38100" dist="38100" dir="2700000" algn="tl">
                    <a:srgbClr val="000000">
                      <a:alpha val="43137"/>
                    </a:srgbClr>
                  </a:outerShdw>
                </a:effectLst>
              </a:rPr>
              <a:t>, ancien élève de Lettres supérieures au Lycée Henri-IV et docteur en histoire moderne de l’université de Paris-Sorbonne, auteur de dizaines d’ouvrages et articles, vous propose ici d’analyser, épaulé par une présentation rigoureuse de documents, les différentes périodes charnières, l’évolution du Groupe </a:t>
            </a:r>
            <a:r>
              <a:rPr lang="fr-FR" sz="1600" dirty="0" err="1">
                <a:effectLst>
                  <a:outerShdw blurRad="38100" dist="38100" dir="2700000" algn="tl">
                    <a:srgbClr val="000000">
                      <a:alpha val="43137"/>
                    </a:srgbClr>
                  </a:outerShdw>
                </a:effectLst>
              </a:rPr>
              <a:t>Vauché</a:t>
            </a:r>
            <a:r>
              <a:rPr lang="fr-FR" sz="1600" dirty="0">
                <a:effectLst>
                  <a:outerShdw blurRad="38100" dist="38100" dir="2700000" algn="tl">
                    <a:srgbClr val="000000">
                      <a:alpha val="43137"/>
                    </a:srgbClr>
                  </a:outerShdw>
                </a:effectLst>
              </a:rPr>
              <a:t> et son art d’adaptation face aux crises et aux bouleversements du marché. Gérald </a:t>
            </a:r>
            <a:r>
              <a:rPr lang="fr-FR" sz="1600" dirty="0" err="1">
                <a:effectLst>
                  <a:outerShdw blurRad="38100" dist="38100" dir="2700000" algn="tl">
                    <a:srgbClr val="000000">
                      <a:alpha val="43137"/>
                    </a:srgbClr>
                  </a:outerShdw>
                </a:effectLst>
              </a:rPr>
              <a:t>Dardart</a:t>
            </a:r>
            <a:r>
              <a:rPr lang="fr-FR" sz="1600" dirty="0">
                <a:effectLst>
                  <a:outerShdw blurRad="38100" dist="38100" dir="2700000" algn="tl">
                    <a:srgbClr val="000000">
                      <a:alpha val="43137"/>
                    </a:srgbClr>
                  </a:outerShdw>
                </a:effectLst>
              </a:rPr>
              <a:t> s’est toujours appliqué à resituer l’entreprise dans un contexte, à la fois, politique, juridique, industriel</a:t>
            </a:r>
          </a:p>
        </p:txBody>
      </p:sp>
    </p:spTree>
    <p:extLst>
      <p:ext uri="{BB962C8B-B14F-4D97-AF65-F5344CB8AC3E}">
        <p14:creationId xmlns:p14="http://schemas.microsoft.com/office/powerpoint/2010/main" val="98465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354954E-BFA5-C415-0194-02BF9A767ED1}"/>
              </a:ext>
            </a:extLst>
          </p:cNvPr>
          <p:cNvSpPr txBox="1"/>
          <p:nvPr/>
        </p:nvSpPr>
        <p:spPr>
          <a:xfrm>
            <a:off x="294198" y="265577"/>
            <a:ext cx="11203388" cy="369332"/>
          </a:xfrm>
          <a:prstGeom prst="rect">
            <a:avLst/>
          </a:prstGeom>
          <a:solidFill>
            <a:schemeClr val="bg2"/>
          </a:solidFill>
          <a:ln>
            <a:solidFill>
              <a:schemeClr val="bg2"/>
            </a:solidFill>
          </a:ln>
        </p:spPr>
        <p:txBody>
          <a:bodyPr wrap="square">
            <a:spAutoFit/>
          </a:bodyPr>
          <a:lstStyle/>
          <a:p>
            <a:r>
              <a:rPr lang="fr-FR" dirty="0">
                <a:solidFill>
                  <a:srgbClr val="0070C0"/>
                </a:solidFill>
                <a:effectLst>
                  <a:outerShdw blurRad="38100" dist="38100" dir="2700000" algn="tl">
                    <a:srgbClr val="000000">
                      <a:alpha val="43137"/>
                    </a:srgbClr>
                  </a:outerShdw>
                </a:effectLst>
              </a:rPr>
              <a:t>Avec dix simulations pour tester ce modèle amélioré, nous avons pu affiner notre compréhension de la qualité du tri.</a:t>
            </a:r>
          </a:p>
        </p:txBody>
      </p:sp>
      <p:sp>
        <p:nvSpPr>
          <p:cNvPr id="5" name="ZoneTexte 4">
            <a:extLst>
              <a:ext uri="{FF2B5EF4-FFF2-40B4-BE49-F238E27FC236}">
                <a16:creationId xmlns:a16="http://schemas.microsoft.com/office/drawing/2014/main" id="{51458565-FE9A-61D4-0704-1C25A284A951}"/>
              </a:ext>
            </a:extLst>
          </p:cNvPr>
          <p:cNvSpPr txBox="1"/>
          <p:nvPr/>
        </p:nvSpPr>
        <p:spPr>
          <a:xfrm>
            <a:off x="95854" y="6385637"/>
            <a:ext cx="11996928" cy="307777"/>
          </a:xfrm>
          <a:prstGeom prst="rect">
            <a:avLst/>
          </a:prstGeom>
          <a:noFill/>
        </p:spPr>
        <p:txBody>
          <a:bodyPr wrap="square">
            <a:spAutoFit/>
          </a:bodyPr>
          <a:lstStyle/>
          <a:p>
            <a:r>
              <a:rPr lang="fr-FR" sz="1400" dirty="0">
                <a:effectLst>
                  <a:outerShdw blurRad="38100" dist="38100" dir="2700000" algn="tl">
                    <a:srgbClr val="000000">
                      <a:alpha val="43137"/>
                    </a:srgbClr>
                  </a:outerShdw>
                </a:effectLst>
              </a:rPr>
              <a:t> Les autres graphiques, qui seront placés en annexe, fourniront des détails supplémentaires pour chaque type de matériau individuel.</a:t>
            </a:r>
          </a:p>
        </p:txBody>
      </p:sp>
      <p:pic>
        <p:nvPicPr>
          <p:cNvPr id="9" name="Image 8">
            <a:extLst>
              <a:ext uri="{FF2B5EF4-FFF2-40B4-BE49-F238E27FC236}">
                <a16:creationId xmlns:a16="http://schemas.microsoft.com/office/drawing/2014/main" id="{B222EB05-1263-0C28-78C7-210EA9B47AB1}"/>
              </a:ext>
            </a:extLst>
          </p:cNvPr>
          <p:cNvPicPr>
            <a:picLocks noChangeAspect="1"/>
          </p:cNvPicPr>
          <p:nvPr/>
        </p:nvPicPr>
        <p:blipFill>
          <a:blip r:embed="rId3"/>
          <a:stretch>
            <a:fillRect/>
          </a:stretch>
        </p:blipFill>
        <p:spPr>
          <a:xfrm>
            <a:off x="5181762" y="891740"/>
            <a:ext cx="1804572" cy="530398"/>
          </a:xfrm>
          <a:prstGeom prst="rect">
            <a:avLst/>
          </a:prstGeom>
          <a:ln>
            <a:solidFill>
              <a:schemeClr val="bg2"/>
            </a:solidFill>
          </a:ln>
        </p:spPr>
      </p:pic>
      <p:pic>
        <p:nvPicPr>
          <p:cNvPr id="7" name="Espace réservé du contenu 6">
            <a:extLst>
              <a:ext uri="{FF2B5EF4-FFF2-40B4-BE49-F238E27FC236}">
                <a16:creationId xmlns:a16="http://schemas.microsoft.com/office/drawing/2014/main" id="{4E4A7ECA-4F28-D91A-F608-2B0A7F52BB1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5854" y="1759131"/>
            <a:ext cx="4938712" cy="4413068"/>
          </a:xfrm>
          <a:ln>
            <a:solidFill>
              <a:schemeClr val="bg2"/>
            </a:solidFill>
          </a:ln>
        </p:spPr>
      </p:pic>
      <p:pic>
        <p:nvPicPr>
          <p:cNvPr id="13" name="Espace réservé du contenu 12">
            <a:extLst>
              <a:ext uri="{FF2B5EF4-FFF2-40B4-BE49-F238E27FC236}">
                <a16:creationId xmlns:a16="http://schemas.microsoft.com/office/drawing/2014/main" id="{D2288DCB-D702-E17D-6C17-896E9015B518}"/>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18238" y="1759131"/>
            <a:ext cx="5874544" cy="4308294"/>
          </a:xfrm>
          <a:ln>
            <a:solidFill>
              <a:schemeClr val="bg2"/>
            </a:solidFill>
          </a:ln>
        </p:spPr>
      </p:pic>
    </p:spTree>
    <p:extLst>
      <p:ext uri="{BB962C8B-B14F-4D97-AF65-F5344CB8AC3E}">
        <p14:creationId xmlns:p14="http://schemas.microsoft.com/office/powerpoint/2010/main" val="621654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6D4793-BB00-8E46-E978-60705C71DEE7}"/>
              </a:ext>
            </a:extLst>
          </p:cNvPr>
          <p:cNvSpPr>
            <a:spLocks noGrp="1"/>
          </p:cNvSpPr>
          <p:nvPr>
            <p:ph type="title"/>
          </p:nvPr>
        </p:nvSpPr>
        <p:spPr>
          <a:xfrm>
            <a:off x="81979" y="351946"/>
            <a:ext cx="12028042" cy="685005"/>
          </a:xfrm>
          <a:solidFill>
            <a:schemeClr val="bg2"/>
          </a:solidFill>
          <a:ln>
            <a:solidFill>
              <a:schemeClr val="bg2"/>
            </a:solidFill>
          </a:ln>
        </p:spPr>
        <p:txBody>
          <a:bodyPr>
            <a:noAutofit/>
          </a:bodyPr>
          <a:lstStyle/>
          <a:p>
            <a:r>
              <a:rPr lang="fr-FR" sz="1800" i="0" dirty="0">
                <a:solidFill>
                  <a:srgbClr val="0070C0"/>
                </a:solidFill>
                <a:effectLst>
                  <a:outerShdw blurRad="38100" dist="38100" dir="2700000" algn="tl">
                    <a:srgbClr val="000000">
                      <a:alpha val="43137"/>
                    </a:srgbClr>
                  </a:outerShdw>
                </a:effectLst>
                <a:highlight>
                  <a:srgbClr val="FFFFFF"/>
                </a:highlight>
                <a:latin typeface="Söhne"/>
              </a:rPr>
              <a:t>Nous allons maintenant proposer un critère global pour évaluer la variation de la taille de l'échantillon et du niveau de confiance en fonction du volume des déchets à trier.</a:t>
            </a:r>
            <a:endParaRPr lang="fr-FR" sz="1800" dirty="0">
              <a:solidFill>
                <a:srgbClr val="0070C0"/>
              </a:solidFill>
              <a:effectLst>
                <a:outerShdw blurRad="38100" dist="38100" dir="2700000" algn="tl">
                  <a:srgbClr val="000000">
                    <a:alpha val="43137"/>
                  </a:srgbClr>
                </a:outerShdw>
              </a:effectLst>
            </a:endParaRPr>
          </a:p>
        </p:txBody>
      </p:sp>
      <p:pic>
        <p:nvPicPr>
          <p:cNvPr id="8" name="Espace réservé du contenu 7">
            <a:extLst>
              <a:ext uri="{FF2B5EF4-FFF2-40B4-BE49-F238E27FC236}">
                <a16:creationId xmlns:a16="http://schemas.microsoft.com/office/drawing/2014/main" id="{30EE97C5-1649-47BA-5A50-1484603BB22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79" y="1746504"/>
            <a:ext cx="4938712" cy="4416552"/>
          </a:xfrm>
          <a:ln>
            <a:solidFill>
              <a:schemeClr val="bg2"/>
            </a:solidFill>
          </a:ln>
        </p:spPr>
      </p:pic>
      <p:sp>
        <p:nvSpPr>
          <p:cNvPr id="4" name="Espace réservé du contenu 3">
            <a:extLst>
              <a:ext uri="{FF2B5EF4-FFF2-40B4-BE49-F238E27FC236}">
                <a16:creationId xmlns:a16="http://schemas.microsoft.com/office/drawing/2014/main" id="{95D6187B-403D-C178-FA1B-A891184BAF01}"/>
              </a:ext>
            </a:extLst>
          </p:cNvPr>
          <p:cNvSpPr>
            <a:spLocks noGrp="1"/>
          </p:cNvSpPr>
          <p:nvPr>
            <p:ph sz="half" idx="2"/>
          </p:nvPr>
        </p:nvSpPr>
        <p:spPr>
          <a:xfrm>
            <a:off x="5769865" y="1746504"/>
            <a:ext cx="6340156" cy="4480560"/>
          </a:xfrm>
          <a:ln>
            <a:solidFill>
              <a:schemeClr val="bg2"/>
            </a:solidFill>
          </a:ln>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On peut observer une progression claire et linéaire du taux de confiance à mesure que la taille de l'échantillon augmente, partant de </a:t>
            </a:r>
            <a:r>
              <a:rPr lang="fr-FR" dirty="0">
                <a:solidFill>
                  <a:srgbClr val="0070C0"/>
                </a:solidFill>
                <a:effectLst>
                  <a:outerShdw blurRad="38100" dist="38100" dir="2700000" algn="tl">
                    <a:srgbClr val="000000">
                      <a:alpha val="43137"/>
                    </a:srgbClr>
                  </a:outerShdw>
                </a:effectLst>
              </a:rPr>
              <a:t>92.98%</a:t>
            </a:r>
            <a:r>
              <a:rPr lang="fr-FR" dirty="0">
                <a:effectLst>
                  <a:outerShdw blurRad="38100" dist="38100" dir="2700000" algn="tl">
                    <a:srgbClr val="000000">
                      <a:alpha val="43137"/>
                    </a:srgbClr>
                  </a:outerShdw>
                </a:effectLst>
              </a:rPr>
              <a:t> pour un échantillon très petit à environ </a:t>
            </a:r>
            <a:r>
              <a:rPr lang="fr-FR" dirty="0">
                <a:solidFill>
                  <a:srgbClr val="FFC000"/>
                </a:solidFill>
                <a:effectLst>
                  <a:outerShdw blurRad="38100" dist="38100" dir="2700000" algn="tl">
                    <a:srgbClr val="000000">
                      <a:alpha val="43137"/>
                    </a:srgbClr>
                  </a:outerShdw>
                </a:effectLst>
              </a:rPr>
              <a:t>0.07%</a:t>
            </a:r>
            <a:r>
              <a:rPr lang="fr-FR" dirty="0">
                <a:effectLst>
                  <a:outerShdw blurRad="38100" dist="38100" dir="2700000" algn="tl">
                    <a:srgbClr val="000000">
                      <a:alpha val="43137"/>
                    </a:srgbClr>
                  </a:outerShdw>
                </a:effectLst>
              </a:rPr>
              <a:t> de la masse totale de l’échantillon.</a:t>
            </a:r>
          </a:p>
          <a:p>
            <a:pPr>
              <a:buFont typeface="Wingdings" panose="05000000000000000000" pitchFamily="2" charset="2"/>
              <a:buChar char="§"/>
            </a:pPr>
            <a:r>
              <a:rPr lang="fr-FR" dirty="0">
                <a:effectLst>
                  <a:outerShdw blurRad="38100" dist="38100" dir="2700000" algn="tl">
                    <a:srgbClr val="000000">
                      <a:alpha val="43137"/>
                    </a:srgbClr>
                  </a:outerShdw>
                </a:effectLst>
              </a:rPr>
              <a:t> Et atteindre près de </a:t>
            </a:r>
            <a:r>
              <a:rPr lang="fr-FR" dirty="0">
                <a:solidFill>
                  <a:srgbClr val="0070C0"/>
                </a:solidFill>
                <a:effectLst>
                  <a:outerShdw blurRad="38100" dist="38100" dir="2700000" algn="tl">
                    <a:srgbClr val="000000">
                      <a:alpha val="43137"/>
                    </a:srgbClr>
                  </a:outerShdw>
                </a:effectLst>
              </a:rPr>
              <a:t>98.16%</a:t>
            </a:r>
            <a:r>
              <a:rPr lang="fr-FR" dirty="0">
                <a:effectLst>
                  <a:outerShdw blurRad="38100" dist="38100" dir="2700000" algn="tl">
                    <a:srgbClr val="000000">
                      <a:alpha val="43137"/>
                    </a:srgbClr>
                  </a:outerShdw>
                </a:effectLst>
              </a:rPr>
              <a:t> pour un échantillon représentant </a:t>
            </a:r>
            <a:r>
              <a:rPr lang="fr-FR" dirty="0">
                <a:solidFill>
                  <a:srgbClr val="FFC000"/>
                </a:solidFill>
                <a:effectLst>
                  <a:outerShdw blurRad="38100" dist="38100" dir="2700000" algn="tl">
                    <a:srgbClr val="000000">
                      <a:alpha val="43137"/>
                    </a:srgbClr>
                  </a:outerShdw>
                </a:effectLst>
              </a:rPr>
              <a:t>1.0%</a:t>
            </a:r>
            <a:r>
              <a:rPr lang="fr-FR" dirty="0">
                <a:effectLst>
                  <a:outerShdw blurRad="38100" dist="38100" dir="2700000" algn="tl">
                    <a:srgbClr val="000000">
                      <a:alpha val="43137"/>
                    </a:srgbClr>
                  </a:outerShdw>
                </a:effectLst>
              </a:rPr>
              <a:t> de la masse totale de l’échantillon. </a:t>
            </a:r>
          </a:p>
          <a:p>
            <a:pPr marL="0" indent="0">
              <a:buNone/>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r>
              <a:rPr lang="fr-FR" dirty="0">
                <a:effectLst>
                  <a:outerShdw blurRad="38100" dist="38100" dir="2700000" algn="tl">
                    <a:srgbClr val="000000">
                      <a:alpha val="43137"/>
                    </a:srgbClr>
                  </a:outerShdw>
                </a:effectLst>
              </a:rPr>
              <a:t> Cette tendance suggère que l'accroissement de la taille de l'échantillon contribue significativement à améliorer la précision des estimations de tri. Elle montre également que des taux de confiance élevés sont réalisables avec des augmentations proportionnelles de la taille de l'échantillon</a:t>
            </a:r>
          </a:p>
          <a:p>
            <a:endParaRPr lang="fr-FR" dirty="0">
              <a:effectLst>
                <a:outerShdw blurRad="38100" dist="38100" dir="2700000" algn="tl">
                  <a:srgbClr val="000000">
                    <a:alpha val="43137"/>
                  </a:srgbClr>
                </a:outerShdw>
              </a:effectLst>
            </a:endParaRPr>
          </a:p>
        </p:txBody>
      </p:sp>
      <p:sp>
        <p:nvSpPr>
          <p:cNvPr id="6" name="ZoneTexte 5">
            <a:extLst>
              <a:ext uri="{FF2B5EF4-FFF2-40B4-BE49-F238E27FC236}">
                <a16:creationId xmlns:a16="http://schemas.microsoft.com/office/drawing/2014/main" id="{8A4FE0FF-24C8-6329-6B32-A9AA8BC08278}"/>
              </a:ext>
            </a:extLst>
          </p:cNvPr>
          <p:cNvSpPr txBox="1"/>
          <p:nvPr/>
        </p:nvSpPr>
        <p:spPr>
          <a:xfrm>
            <a:off x="5020691" y="1150358"/>
            <a:ext cx="1719072" cy="369332"/>
          </a:xfrm>
          <a:prstGeom prst="rect">
            <a:avLst/>
          </a:prstGeom>
          <a:noFill/>
          <a:ln>
            <a:solidFill>
              <a:schemeClr val="bg2"/>
            </a:solidFill>
          </a:ln>
        </p:spPr>
        <p:txBody>
          <a:bodyPr wrap="square">
            <a:spAutoFit/>
          </a:bodyPr>
          <a:lstStyle/>
          <a:p>
            <a:r>
              <a:rPr lang="fr-FR" b="1" dirty="0">
                <a:solidFill>
                  <a:srgbClr val="FFC000"/>
                </a:solidFill>
                <a:effectLst>
                  <a:outerShdw blurRad="38100" dist="38100" dir="2700000" algn="tl">
                    <a:srgbClr val="000000">
                      <a:alpha val="43137"/>
                    </a:srgbClr>
                  </a:outerShdw>
                </a:effectLst>
              </a:rPr>
              <a:t>Décembre 2021</a:t>
            </a:r>
          </a:p>
        </p:txBody>
      </p:sp>
    </p:spTree>
    <p:extLst>
      <p:ext uri="{BB962C8B-B14F-4D97-AF65-F5344CB8AC3E}">
        <p14:creationId xmlns:p14="http://schemas.microsoft.com/office/powerpoint/2010/main" val="316015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DDAF1-A729-37EB-1BB5-BED7BFE751D4}"/>
              </a:ext>
            </a:extLst>
          </p:cNvPr>
          <p:cNvSpPr>
            <a:spLocks noGrp="1"/>
          </p:cNvSpPr>
          <p:nvPr>
            <p:ph type="title"/>
          </p:nvPr>
        </p:nvSpPr>
        <p:spPr>
          <a:xfrm>
            <a:off x="63610" y="299298"/>
            <a:ext cx="12024758" cy="516836"/>
          </a:xfrm>
          <a:solidFill>
            <a:schemeClr val="bg2"/>
          </a:solidFill>
          <a:ln>
            <a:solidFill>
              <a:schemeClr val="bg2"/>
            </a:solidFill>
          </a:ln>
        </p:spPr>
        <p:txBody>
          <a:bodyPr>
            <a:normAutofit fontScale="90000"/>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Söhne"/>
              </a:rPr>
              <a:t>Nous allons maintenant proposer un critère global pour évaluer la variation de la taille de l'échantillon et du niveau de confiance en fonction du volume des déchets à trier.</a:t>
            </a:r>
            <a:endParaRPr lang="fr-FR" sz="2400" dirty="0">
              <a:solidFill>
                <a:srgbClr val="0070C0"/>
              </a:solidFill>
              <a:effectLst>
                <a:outerShdw blurRad="38100" dist="38100" dir="2700000" algn="tl">
                  <a:srgbClr val="000000">
                    <a:alpha val="43137"/>
                  </a:srgbClr>
                </a:outerShdw>
              </a:effectLst>
              <a:latin typeface="Söhne"/>
            </a:endParaRPr>
          </a:p>
        </p:txBody>
      </p:sp>
      <p:pic>
        <p:nvPicPr>
          <p:cNvPr id="10" name="Espace réservé du contenu 9">
            <a:extLst>
              <a:ext uri="{FF2B5EF4-FFF2-40B4-BE49-F238E27FC236}">
                <a16:creationId xmlns:a16="http://schemas.microsoft.com/office/drawing/2014/main" id="{76B5C3ED-D65D-50A5-6CFC-4ACA8CC6F72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3632" y="1755648"/>
            <a:ext cx="5757672" cy="4479689"/>
          </a:xfrm>
          <a:ln>
            <a:solidFill>
              <a:schemeClr val="bg2"/>
            </a:solidFill>
          </a:ln>
        </p:spPr>
      </p:pic>
      <p:sp>
        <p:nvSpPr>
          <p:cNvPr id="4" name="Espace réservé du contenu 3">
            <a:extLst>
              <a:ext uri="{FF2B5EF4-FFF2-40B4-BE49-F238E27FC236}">
                <a16:creationId xmlns:a16="http://schemas.microsoft.com/office/drawing/2014/main" id="{C23A929D-F44A-21DC-03D0-44B3F5386A29}"/>
              </a:ext>
            </a:extLst>
          </p:cNvPr>
          <p:cNvSpPr>
            <a:spLocks noGrp="1"/>
          </p:cNvSpPr>
          <p:nvPr>
            <p:ph sz="half" idx="2"/>
          </p:nvPr>
        </p:nvSpPr>
        <p:spPr>
          <a:xfrm>
            <a:off x="6156327" y="1755648"/>
            <a:ext cx="5932041" cy="4361688"/>
          </a:xfrm>
          <a:ln>
            <a:solidFill>
              <a:schemeClr val="bg2"/>
            </a:solidFill>
          </a:ln>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Constatons que </a:t>
            </a:r>
            <a:r>
              <a:rPr lang="fr-FR" dirty="0">
                <a:solidFill>
                  <a:srgbClr val="0070C0"/>
                </a:solidFill>
                <a:effectLst>
                  <a:outerShdw blurRad="38100" dist="38100" dir="2700000" algn="tl">
                    <a:srgbClr val="000000">
                      <a:alpha val="43137"/>
                    </a:srgbClr>
                  </a:outerShdw>
                </a:effectLst>
              </a:rPr>
              <a:t>98.16%</a:t>
            </a:r>
            <a:r>
              <a:rPr lang="fr-FR" dirty="0">
                <a:effectLst>
                  <a:outerShdw blurRad="38100" dist="38100" dir="2700000" algn="tl">
                    <a:srgbClr val="000000">
                      <a:alpha val="43137"/>
                    </a:srgbClr>
                  </a:outerShdw>
                </a:effectLst>
              </a:rPr>
              <a:t> pour un échantillon représentant </a:t>
            </a:r>
            <a:r>
              <a:rPr lang="fr-FR" dirty="0">
                <a:solidFill>
                  <a:srgbClr val="FFC000"/>
                </a:solidFill>
                <a:effectLst>
                  <a:outerShdw blurRad="38100" dist="38100" dir="2700000" algn="tl">
                    <a:srgbClr val="000000">
                      <a:alpha val="43137"/>
                    </a:srgbClr>
                  </a:outerShdw>
                </a:effectLst>
              </a:rPr>
              <a:t>1.0%</a:t>
            </a:r>
            <a:r>
              <a:rPr lang="fr-FR" dirty="0">
                <a:effectLst>
                  <a:outerShdw blurRad="38100" dist="38100" dir="2700000" algn="tl">
                    <a:srgbClr val="000000">
                      <a:alpha val="43137"/>
                    </a:srgbClr>
                  </a:outerShdw>
                </a:effectLst>
              </a:rPr>
              <a:t> de la masse totale de l’échantillon</a:t>
            </a:r>
          </a:p>
          <a:p>
            <a:pPr>
              <a:buFont typeface="Wingdings" panose="05000000000000000000" pitchFamily="2" charset="2"/>
              <a:buChar char="§"/>
            </a:pPr>
            <a:r>
              <a:rPr lang="fr-FR" dirty="0">
                <a:effectLst>
                  <a:outerShdw blurRad="38100" dist="38100" dir="2700000" algn="tl">
                    <a:srgbClr val="000000">
                      <a:alpha val="43137"/>
                    </a:srgbClr>
                  </a:outerShdw>
                </a:effectLst>
              </a:rPr>
              <a:t> Et </a:t>
            </a:r>
            <a:r>
              <a:rPr lang="fr-FR" dirty="0">
                <a:solidFill>
                  <a:srgbClr val="0070C0"/>
                </a:solidFill>
                <a:effectLst>
                  <a:outerShdw blurRad="38100" dist="38100" dir="2700000" algn="tl">
                    <a:srgbClr val="000000">
                      <a:alpha val="43137"/>
                    </a:srgbClr>
                  </a:outerShdw>
                </a:effectLst>
              </a:rPr>
              <a:t>98.06 %</a:t>
            </a:r>
            <a:r>
              <a:rPr lang="fr-FR" dirty="0">
                <a:effectLst>
                  <a:outerShdw blurRad="38100" dist="38100" dir="2700000" algn="tl">
                    <a:srgbClr val="000000">
                      <a:alpha val="43137"/>
                    </a:srgbClr>
                  </a:outerShdw>
                </a:effectLst>
              </a:rPr>
              <a:t> de taux de confiance pour un échantillon de </a:t>
            </a:r>
            <a:r>
              <a:rPr lang="fr-FR" dirty="0">
                <a:solidFill>
                  <a:srgbClr val="FFC000"/>
                </a:solidFill>
                <a:effectLst>
                  <a:outerShdw blurRad="38100" dist="38100" dir="2700000" algn="tl">
                    <a:srgbClr val="000000">
                      <a:alpha val="43137"/>
                    </a:srgbClr>
                  </a:outerShdw>
                </a:effectLst>
              </a:rPr>
              <a:t>0.90 %</a:t>
            </a:r>
            <a:r>
              <a:rPr lang="fr-FR" dirty="0">
                <a:effectLst>
                  <a:outerShdw blurRad="38100" dist="38100" dir="2700000" algn="tl">
                    <a:srgbClr val="000000">
                      <a:alpha val="43137"/>
                    </a:srgbClr>
                  </a:outerShdw>
                </a:effectLst>
              </a:rPr>
              <a:t> de la masse totale.</a:t>
            </a:r>
          </a:p>
          <a:p>
            <a:pPr>
              <a:buFont typeface="Wingdings" panose="05000000000000000000" pitchFamily="2" charset="2"/>
              <a:buChar char="§"/>
            </a:pPr>
            <a:r>
              <a:rPr lang="fr-FR" dirty="0">
                <a:effectLst>
                  <a:outerShdw blurRad="38100" dist="38100" dir="2700000" algn="tl">
                    <a:srgbClr val="000000">
                      <a:alpha val="43137"/>
                    </a:srgbClr>
                  </a:outerShdw>
                </a:effectLst>
              </a:rPr>
              <a:t> C est dans cette perspective qu’ on observe que pour s’assurer d’ avoir un taux de confiance de </a:t>
            </a:r>
            <a:r>
              <a:rPr lang="fr-FR" dirty="0">
                <a:solidFill>
                  <a:srgbClr val="0070C0"/>
                </a:solidFill>
                <a:effectLst>
                  <a:outerShdw blurRad="38100" dist="38100" dir="2700000" algn="tl">
                    <a:srgbClr val="000000">
                      <a:alpha val="43137"/>
                    </a:srgbClr>
                  </a:outerShdw>
                </a:effectLst>
              </a:rPr>
              <a:t>98%</a:t>
            </a:r>
            <a:r>
              <a:rPr lang="fr-FR" dirty="0">
                <a:effectLst>
                  <a:outerShdw blurRad="38100" dist="38100" dir="2700000" algn="tl">
                    <a:srgbClr val="000000">
                      <a:alpha val="43137"/>
                    </a:srgbClr>
                  </a:outerShdw>
                </a:effectLst>
              </a:rPr>
              <a:t>, il faut regarder la taille de l’ échantillon sur </a:t>
            </a:r>
            <a:r>
              <a:rPr lang="fr-FR" dirty="0">
                <a:solidFill>
                  <a:srgbClr val="FFC000"/>
                </a:solidFill>
                <a:effectLst>
                  <a:outerShdw blurRad="38100" dist="38100" dir="2700000" algn="tl">
                    <a:srgbClr val="000000">
                      <a:alpha val="43137"/>
                    </a:srgbClr>
                  </a:outerShdw>
                </a:effectLst>
              </a:rPr>
              <a:t>[ 0.85% ,1.0%] </a:t>
            </a:r>
            <a:r>
              <a:rPr lang="fr-FR" dirty="0">
                <a:solidFill>
                  <a:schemeClr val="tx1"/>
                </a:solidFill>
                <a:effectLst>
                  <a:outerShdw blurRad="38100" dist="38100" dir="2700000" algn="tl">
                    <a:srgbClr val="000000">
                      <a:alpha val="43137"/>
                    </a:srgbClr>
                  </a:outerShdw>
                </a:effectLst>
              </a:rPr>
              <a:t>de la masse totale de l’ échantillon.</a:t>
            </a:r>
          </a:p>
          <a:p>
            <a:pPr>
              <a:buFont typeface="Wingdings" panose="05000000000000000000" pitchFamily="2" charset="2"/>
              <a:buChar char="§"/>
            </a:pPr>
            <a:r>
              <a:rPr lang="fr-FR" dirty="0">
                <a:solidFill>
                  <a:schemeClr val="tx1"/>
                </a:solidFill>
                <a:effectLst>
                  <a:outerShdw blurRad="38100" dist="38100" dir="2700000" algn="tl">
                    <a:srgbClr val="000000">
                      <a:alpha val="43137"/>
                    </a:srgbClr>
                  </a:outerShdw>
                </a:effectLst>
              </a:rPr>
              <a:t> Qui signifie qu’ on doit traiter </a:t>
            </a:r>
            <a:r>
              <a:rPr lang="fr-FR" dirty="0">
                <a:solidFill>
                  <a:srgbClr val="FFC000"/>
                </a:solidFill>
                <a:effectLst>
                  <a:outerShdw blurRad="38100" dist="38100" dir="2700000" algn="tl">
                    <a:srgbClr val="000000">
                      <a:alpha val="43137"/>
                    </a:srgbClr>
                  </a:outerShdw>
                </a:effectLst>
              </a:rPr>
              <a:t>14 T </a:t>
            </a:r>
            <a:r>
              <a:rPr lang="fr-FR" dirty="0">
                <a:solidFill>
                  <a:schemeClr val="tx1"/>
                </a:solidFill>
                <a:effectLst>
                  <a:outerShdw blurRad="38100" dist="38100" dir="2700000" algn="tl">
                    <a:srgbClr val="000000">
                      <a:alpha val="43137"/>
                    </a:srgbClr>
                  </a:outerShdw>
                </a:effectLst>
              </a:rPr>
              <a:t>à </a:t>
            </a:r>
            <a:r>
              <a:rPr lang="fr-FR" dirty="0">
                <a:solidFill>
                  <a:srgbClr val="FFC000"/>
                </a:solidFill>
                <a:effectLst>
                  <a:outerShdw blurRad="38100" dist="38100" dir="2700000" algn="tl">
                    <a:srgbClr val="000000">
                      <a:alpha val="43137"/>
                    </a:srgbClr>
                  </a:outerShdw>
                </a:effectLst>
              </a:rPr>
              <a:t>16 T </a:t>
            </a:r>
            <a:r>
              <a:rPr lang="fr-FR" dirty="0">
                <a:solidFill>
                  <a:schemeClr val="tx1"/>
                </a:solidFill>
                <a:effectLst>
                  <a:outerShdw blurRad="38100" dist="38100" dir="2700000" algn="tl">
                    <a:srgbClr val="000000">
                      <a:alpha val="43137"/>
                    </a:srgbClr>
                  </a:outerShdw>
                </a:effectLst>
              </a:rPr>
              <a:t>par mois pour s’assurer de tomber à un taux de confiance de </a:t>
            </a:r>
            <a:r>
              <a:rPr lang="fr-FR" dirty="0">
                <a:solidFill>
                  <a:srgbClr val="0070C0"/>
                </a:solidFill>
                <a:effectLst>
                  <a:outerShdw blurRad="38100" dist="38100" dir="2700000" algn="tl">
                    <a:srgbClr val="000000">
                      <a:alpha val="43137"/>
                    </a:srgbClr>
                  </a:outerShdw>
                </a:effectLst>
              </a:rPr>
              <a:t>98%.</a:t>
            </a:r>
          </a:p>
          <a:p>
            <a:pPr marL="0" indent="0">
              <a:buNone/>
            </a:pPr>
            <a:endParaRPr lang="fr-FR" dirty="0">
              <a:solidFill>
                <a:srgbClr val="0070C0"/>
              </a:solidFill>
            </a:endParaRPr>
          </a:p>
        </p:txBody>
      </p:sp>
      <p:sp>
        <p:nvSpPr>
          <p:cNvPr id="7" name="ZoneTexte 6">
            <a:extLst>
              <a:ext uri="{FF2B5EF4-FFF2-40B4-BE49-F238E27FC236}">
                <a16:creationId xmlns:a16="http://schemas.microsoft.com/office/drawing/2014/main" id="{E843E903-5FC4-AB33-6C08-2F84177E1BC0}"/>
              </a:ext>
            </a:extLst>
          </p:cNvPr>
          <p:cNvSpPr txBox="1"/>
          <p:nvPr/>
        </p:nvSpPr>
        <p:spPr>
          <a:xfrm>
            <a:off x="6075989" y="1097715"/>
            <a:ext cx="1865376" cy="369332"/>
          </a:xfrm>
          <a:prstGeom prst="rect">
            <a:avLst/>
          </a:prstGeom>
          <a:noFill/>
          <a:ln>
            <a:solidFill>
              <a:schemeClr val="bg2"/>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Décembre 2021</a:t>
            </a:r>
          </a:p>
        </p:txBody>
      </p:sp>
    </p:spTree>
    <p:extLst>
      <p:ext uri="{BB962C8B-B14F-4D97-AF65-F5344CB8AC3E}">
        <p14:creationId xmlns:p14="http://schemas.microsoft.com/office/powerpoint/2010/main" val="28526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7699A9-5AD6-ABBA-0739-E177D4DB4C85}"/>
              </a:ext>
            </a:extLst>
          </p:cNvPr>
          <p:cNvSpPr>
            <a:spLocks noGrp="1"/>
          </p:cNvSpPr>
          <p:nvPr>
            <p:ph type="title"/>
          </p:nvPr>
        </p:nvSpPr>
        <p:spPr>
          <a:xfrm>
            <a:off x="513370" y="282072"/>
            <a:ext cx="11469624" cy="661151"/>
          </a:xfrm>
          <a:solidFill>
            <a:schemeClr val="bg2"/>
          </a:solidFill>
          <a:ln>
            <a:solidFill>
              <a:schemeClr val="tx1"/>
            </a:solidFill>
          </a:ln>
        </p:spPr>
        <p:txBody>
          <a:bodyPr>
            <a:normAutofit/>
          </a:bodyPr>
          <a:lstStyle/>
          <a:p>
            <a:r>
              <a:rPr lang="fr-FR" sz="1800" dirty="0">
                <a:effectLst>
                  <a:outerShdw blurRad="38100" dist="38100" dir="2700000" algn="tl">
                    <a:srgbClr val="000000">
                      <a:alpha val="43137"/>
                    </a:srgbClr>
                  </a:outerShdw>
                </a:effectLst>
              </a:rPr>
              <a:t>Nous allons maintenant proposer un critère global pour évaluer la variation de la taille de l'échantillon et du niveau de confiance en fonction du volume des déchets à trier.</a:t>
            </a:r>
          </a:p>
        </p:txBody>
      </p:sp>
      <p:pic>
        <p:nvPicPr>
          <p:cNvPr id="8" name="Espace réservé du contenu 7">
            <a:extLst>
              <a:ext uri="{FF2B5EF4-FFF2-40B4-BE49-F238E27FC236}">
                <a16:creationId xmlns:a16="http://schemas.microsoft.com/office/drawing/2014/main" id="{9F34C9E9-1E1F-E0BB-E36E-6BEF7FA1FB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056" y="1793966"/>
            <a:ext cx="4938712" cy="4451386"/>
          </a:xfrm>
          <a:ln>
            <a:solidFill>
              <a:schemeClr val="bg2"/>
            </a:solidFill>
          </a:ln>
        </p:spPr>
      </p:pic>
      <p:sp>
        <p:nvSpPr>
          <p:cNvPr id="4" name="Espace réservé du contenu 3">
            <a:extLst>
              <a:ext uri="{FF2B5EF4-FFF2-40B4-BE49-F238E27FC236}">
                <a16:creationId xmlns:a16="http://schemas.microsoft.com/office/drawing/2014/main" id="{AE0E27DC-D2AC-50EA-ED03-E8970D36A817}"/>
              </a:ext>
            </a:extLst>
          </p:cNvPr>
          <p:cNvSpPr>
            <a:spLocks noGrp="1"/>
          </p:cNvSpPr>
          <p:nvPr>
            <p:ph sz="half" idx="2"/>
          </p:nvPr>
        </p:nvSpPr>
        <p:spPr>
          <a:xfrm>
            <a:off x="5870448" y="1793966"/>
            <a:ext cx="6254496" cy="4451386"/>
          </a:xfrm>
          <a:ln>
            <a:solidFill>
              <a:schemeClr val="bg2"/>
            </a:solidFill>
          </a:ln>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Commençant de </a:t>
            </a:r>
            <a:r>
              <a:rPr lang="fr-FR" dirty="0">
                <a:solidFill>
                  <a:srgbClr val="0070C0"/>
                </a:solidFill>
                <a:effectLst>
                  <a:outerShdw blurRad="38100" dist="38100" dir="2700000" algn="tl">
                    <a:srgbClr val="000000">
                      <a:alpha val="43137"/>
                    </a:srgbClr>
                  </a:outerShdw>
                </a:effectLst>
              </a:rPr>
              <a:t>98.16%</a:t>
            </a:r>
            <a:r>
              <a:rPr lang="fr-FR" dirty="0">
                <a:effectLst>
                  <a:outerShdw blurRad="38100" dist="38100" dir="2700000" algn="tl">
                    <a:srgbClr val="000000">
                      <a:alpha val="43137"/>
                    </a:srgbClr>
                  </a:outerShdw>
                </a:effectLst>
              </a:rPr>
              <a:t> pour un échantillon relativement petit </a:t>
            </a:r>
            <a:r>
              <a:rPr lang="fr-FR" dirty="0">
                <a:solidFill>
                  <a:srgbClr val="FFC000"/>
                </a:solidFill>
                <a:effectLst>
                  <a:outerShdw blurRad="38100" dist="38100" dir="2700000" algn="tl">
                    <a:srgbClr val="000000">
                      <a:alpha val="43137"/>
                    </a:srgbClr>
                  </a:outerShdw>
                </a:effectLst>
              </a:rPr>
              <a:t>1.0% </a:t>
            </a:r>
            <a:r>
              <a:rPr lang="fr-FR" dirty="0">
                <a:effectLst>
                  <a:outerShdw blurRad="38100" dist="38100" dir="2700000" algn="tl">
                    <a:srgbClr val="000000">
                      <a:alpha val="43137"/>
                    </a:srgbClr>
                  </a:outerShdw>
                </a:effectLst>
              </a:rPr>
              <a:t>de la masse totale de l’échantillon</a:t>
            </a:r>
          </a:p>
          <a:p>
            <a:pPr>
              <a:buFont typeface="Wingdings" panose="05000000000000000000" pitchFamily="2" charset="2"/>
              <a:buChar char="§"/>
            </a:pPr>
            <a:r>
              <a:rPr lang="fr-FR" dirty="0">
                <a:effectLst>
                  <a:outerShdw blurRad="38100" dist="38100" dir="2700000" algn="tl">
                    <a:srgbClr val="000000">
                      <a:alpha val="43137"/>
                    </a:srgbClr>
                  </a:outerShdw>
                </a:effectLst>
              </a:rPr>
              <a:t>Et culminant à près de </a:t>
            </a:r>
            <a:r>
              <a:rPr lang="fr-FR" dirty="0">
                <a:solidFill>
                  <a:srgbClr val="0070C0"/>
                </a:solidFill>
                <a:effectLst>
                  <a:outerShdw blurRad="38100" dist="38100" dir="2700000" algn="tl">
                    <a:srgbClr val="000000">
                      <a:alpha val="43137"/>
                    </a:srgbClr>
                  </a:outerShdw>
                </a:effectLst>
              </a:rPr>
              <a:t>99.42% </a:t>
            </a:r>
            <a:r>
              <a:rPr lang="fr-FR" dirty="0">
                <a:effectLst>
                  <a:outerShdw blurRad="38100" dist="38100" dir="2700000" algn="tl">
                    <a:srgbClr val="000000">
                      <a:alpha val="43137"/>
                    </a:srgbClr>
                  </a:outerShdw>
                </a:effectLst>
              </a:rPr>
              <a:t>pour un échantillon plus conséquent </a:t>
            </a:r>
            <a:r>
              <a:rPr lang="fr-FR" dirty="0">
                <a:solidFill>
                  <a:srgbClr val="FFC000"/>
                </a:solidFill>
                <a:effectLst>
                  <a:outerShdw blurRad="38100" dist="38100" dir="2700000" algn="tl">
                    <a:srgbClr val="000000">
                      <a:alpha val="43137"/>
                    </a:srgbClr>
                  </a:outerShdw>
                </a:effectLst>
              </a:rPr>
              <a:t>10% </a:t>
            </a:r>
            <a:r>
              <a:rPr lang="fr-FR" dirty="0">
                <a:effectLst>
                  <a:outerShdw blurRad="38100" dist="38100" dir="2700000" algn="tl">
                    <a:srgbClr val="000000">
                      <a:alpha val="43137"/>
                    </a:srgbClr>
                  </a:outerShdw>
                </a:effectLst>
              </a:rPr>
              <a:t>de la masse totale de l’échantillon</a:t>
            </a:r>
          </a:p>
          <a:p>
            <a:pPr>
              <a:buFont typeface="Wingdings" panose="05000000000000000000" pitchFamily="2" charset="2"/>
              <a:buChar char="§"/>
            </a:pPr>
            <a:r>
              <a:rPr lang="fr-FR" dirty="0">
                <a:effectLst>
                  <a:outerShdw blurRad="38100" dist="38100" dir="2700000" algn="tl">
                    <a:srgbClr val="000000">
                      <a:alpha val="43137"/>
                    </a:srgbClr>
                  </a:outerShdw>
                </a:effectLst>
              </a:rPr>
              <a:t>Cette tendance linéaire aussi illustre que l'augmentation de la taille de l'échantillon renforce de manière significative la fiabilité des estimations statistiques obtenues.</a:t>
            </a:r>
          </a:p>
          <a:p>
            <a:pPr marL="0" indent="0">
              <a:buNone/>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r>
              <a:rPr lang="fr-FR" dirty="0">
                <a:effectLst>
                  <a:outerShdw blurRad="38100" dist="38100" dir="2700000" algn="tl">
                    <a:srgbClr val="000000">
                      <a:alpha val="43137"/>
                    </a:srgbClr>
                  </a:outerShdw>
                </a:effectLst>
              </a:rPr>
              <a:t> Elle met également en lumière l'importance de choisir des tailles d'échantillon appropriées pour garantir la validité et l’échantillon à choisir et l'évaluation des processus de tri des déchets.</a:t>
            </a:r>
          </a:p>
        </p:txBody>
      </p:sp>
      <p:sp>
        <p:nvSpPr>
          <p:cNvPr id="7" name="ZoneTexte 6">
            <a:extLst>
              <a:ext uri="{FF2B5EF4-FFF2-40B4-BE49-F238E27FC236}">
                <a16:creationId xmlns:a16="http://schemas.microsoft.com/office/drawing/2014/main" id="{21C29332-E1DE-1171-0C43-98267A8F1ABA}"/>
              </a:ext>
            </a:extLst>
          </p:cNvPr>
          <p:cNvSpPr txBox="1"/>
          <p:nvPr/>
        </p:nvSpPr>
        <p:spPr>
          <a:xfrm>
            <a:off x="4818888" y="1036057"/>
            <a:ext cx="1764792" cy="369332"/>
          </a:xfrm>
          <a:prstGeom prst="rect">
            <a:avLst/>
          </a:prstGeom>
          <a:noFill/>
          <a:ln>
            <a:solidFill>
              <a:schemeClr val="bg2"/>
            </a:solidFill>
          </a:ln>
        </p:spPr>
        <p:txBody>
          <a:bodyPr wrap="square">
            <a:spAutoFit/>
          </a:bodyPr>
          <a:lstStyle/>
          <a:p>
            <a:r>
              <a:rPr lang="fr-FR" b="1" dirty="0">
                <a:solidFill>
                  <a:srgbClr val="FFC000"/>
                </a:solidFill>
                <a:effectLst>
                  <a:outerShdw blurRad="38100" dist="38100" dir="2700000" algn="tl">
                    <a:srgbClr val="000000">
                      <a:alpha val="43137"/>
                    </a:srgbClr>
                  </a:outerShdw>
                </a:effectLst>
              </a:rPr>
              <a:t>Décembre 2021</a:t>
            </a:r>
          </a:p>
        </p:txBody>
      </p:sp>
    </p:spTree>
    <p:extLst>
      <p:ext uri="{BB962C8B-B14F-4D97-AF65-F5344CB8AC3E}">
        <p14:creationId xmlns:p14="http://schemas.microsoft.com/office/powerpoint/2010/main" val="410343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8738CF-4189-8DD9-F1FC-9EAEBAE72F0C}"/>
              </a:ext>
            </a:extLst>
          </p:cNvPr>
          <p:cNvSpPr>
            <a:spLocks noGrp="1"/>
          </p:cNvSpPr>
          <p:nvPr>
            <p:ph type="title"/>
          </p:nvPr>
        </p:nvSpPr>
        <p:spPr>
          <a:xfrm>
            <a:off x="79511" y="295644"/>
            <a:ext cx="11889983" cy="680634"/>
          </a:xfrm>
          <a:solidFill>
            <a:schemeClr val="bg2"/>
          </a:solidFill>
          <a:ln>
            <a:solidFill>
              <a:schemeClr val="bg2"/>
            </a:solidFill>
          </a:ln>
        </p:spPr>
        <p:txBody>
          <a:bodyPr>
            <a:noAutofit/>
          </a:bodyPr>
          <a:lstStyle/>
          <a:p>
            <a:r>
              <a:rPr lang="fr-FR" sz="1800" dirty="0">
                <a:solidFill>
                  <a:srgbClr val="0070C0"/>
                </a:solidFill>
                <a:effectLst>
                  <a:outerShdw blurRad="38100" dist="38100" dir="2700000" algn="tl">
                    <a:srgbClr val="000000">
                      <a:alpha val="43137"/>
                    </a:srgbClr>
                  </a:outerShdw>
                </a:effectLst>
              </a:rPr>
              <a:t>Nous allons maintenant proposer un critère global pour évaluer la variation de la taille de l'échantillon et du niveau de confiance en fonction du volume des déchets à trier.</a:t>
            </a:r>
          </a:p>
        </p:txBody>
      </p:sp>
      <p:pic>
        <p:nvPicPr>
          <p:cNvPr id="7" name="Espace réservé du contenu 6">
            <a:extLst>
              <a:ext uri="{FF2B5EF4-FFF2-40B4-BE49-F238E27FC236}">
                <a16:creationId xmlns:a16="http://schemas.microsoft.com/office/drawing/2014/main" id="{B19A18B1-67F0-39F7-376B-DD7A636B89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511" y="1741714"/>
            <a:ext cx="5084671" cy="4448773"/>
          </a:xfrm>
          <a:ln>
            <a:solidFill>
              <a:schemeClr val="bg2"/>
            </a:solidFill>
          </a:ln>
        </p:spPr>
      </p:pic>
      <p:pic>
        <p:nvPicPr>
          <p:cNvPr id="12" name="Espace réservé du contenu 11">
            <a:extLst>
              <a:ext uri="{FF2B5EF4-FFF2-40B4-BE49-F238E27FC236}">
                <a16:creationId xmlns:a16="http://schemas.microsoft.com/office/drawing/2014/main" id="{F61A1E9C-424D-AE47-4C29-44E0F3A5F5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7818" y="1741714"/>
            <a:ext cx="4938712" cy="4448773"/>
          </a:xfrm>
          <a:ln>
            <a:solidFill>
              <a:schemeClr val="bg2"/>
            </a:solidFill>
          </a:ln>
        </p:spPr>
      </p:pic>
      <p:pic>
        <p:nvPicPr>
          <p:cNvPr id="4" name="Image 3">
            <a:extLst>
              <a:ext uri="{FF2B5EF4-FFF2-40B4-BE49-F238E27FC236}">
                <a16:creationId xmlns:a16="http://schemas.microsoft.com/office/drawing/2014/main" id="{6520ED4A-E7C7-C719-B30E-01CC644F742B}"/>
              </a:ext>
            </a:extLst>
          </p:cNvPr>
          <p:cNvPicPr>
            <a:picLocks noChangeAspect="1"/>
          </p:cNvPicPr>
          <p:nvPr/>
        </p:nvPicPr>
        <p:blipFill>
          <a:blip r:embed="rId4"/>
          <a:stretch>
            <a:fillRect/>
          </a:stretch>
        </p:blipFill>
        <p:spPr>
          <a:xfrm>
            <a:off x="5223246" y="1093797"/>
            <a:ext cx="1804572" cy="530398"/>
          </a:xfrm>
          <a:prstGeom prst="rect">
            <a:avLst/>
          </a:prstGeom>
          <a:ln>
            <a:solidFill>
              <a:schemeClr val="bg2"/>
            </a:solidFill>
          </a:ln>
        </p:spPr>
      </p:pic>
    </p:spTree>
    <p:extLst>
      <p:ext uri="{BB962C8B-B14F-4D97-AF65-F5344CB8AC3E}">
        <p14:creationId xmlns:p14="http://schemas.microsoft.com/office/powerpoint/2010/main" val="9250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0AD836-666E-0A36-E2B7-2250E74B0A58}"/>
              </a:ext>
            </a:extLst>
          </p:cNvPr>
          <p:cNvSpPr>
            <a:spLocks noGrp="1"/>
          </p:cNvSpPr>
          <p:nvPr>
            <p:ph type="title"/>
          </p:nvPr>
        </p:nvSpPr>
        <p:spPr>
          <a:xfrm>
            <a:off x="267693" y="385919"/>
            <a:ext cx="11656614" cy="548639"/>
          </a:xfrm>
          <a:solidFill>
            <a:schemeClr val="bg2"/>
          </a:solidFill>
          <a:ln>
            <a:solidFill>
              <a:schemeClr val="bg2"/>
            </a:solidFill>
          </a:ln>
        </p:spPr>
        <p:txBody>
          <a:bodyPr>
            <a:no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2800" dirty="0">
              <a:solidFill>
                <a:srgbClr val="0070C0"/>
              </a:solidFill>
              <a:effectLst>
                <a:outerShdw blurRad="38100" dist="38100" dir="2700000" algn="tl">
                  <a:srgbClr val="000000">
                    <a:alpha val="43137"/>
                  </a:srgbClr>
                </a:outerShdw>
              </a:effectLst>
            </a:endParaRPr>
          </a:p>
        </p:txBody>
      </p:sp>
      <p:pic>
        <p:nvPicPr>
          <p:cNvPr id="8" name="Espace réservé du contenu 7">
            <a:extLst>
              <a:ext uri="{FF2B5EF4-FFF2-40B4-BE49-F238E27FC236}">
                <a16:creationId xmlns:a16="http://schemas.microsoft.com/office/drawing/2014/main" id="{6D6D0CF1-2CB1-83AB-2B3E-F455791DB4F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343" y="1737360"/>
            <a:ext cx="5624131" cy="4442984"/>
          </a:xfrm>
          <a:ln>
            <a:solidFill>
              <a:schemeClr val="bg2"/>
            </a:solidFill>
          </a:ln>
        </p:spPr>
      </p:pic>
      <p:sp>
        <p:nvSpPr>
          <p:cNvPr id="4" name="Espace réservé du contenu 3">
            <a:extLst>
              <a:ext uri="{FF2B5EF4-FFF2-40B4-BE49-F238E27FC236}">
                <a16:creationId xmlns:a16="http://schemas.microsoft.com/office/drawing/2014/main" id="{370B7ACC-2923-754A-A916-374359454678}"/>
              </a:ext>
            </a:extLst>
          </p:cNvPr>
          <p:cNvSpPr>
            <a:spLocks noGrp="1"/>
          </p:cNvSpPr>
          <p:nvPr>
            <p:ph sz="half" idx="2"/>
          </p:nvPr>
        </p:nvSpPr>
        <p:spPr>
          <a:xfrm>
            <a:off x="6217920" y="1737361"/>
            <a:ext cx="5817326" cy="4442984"/>
          </a:xfrm>
          <a:ln>
            <a:solidFill>
              <a:schemeClr val="bg2"/>
            </a:solidFill>
          </a:ln>
        </p:spPr>
        <p:txBody>
          <a:bodyPr>
            <a:normAutofit/>
          </a:bodyPr>
          <a:lstStyle/>
          <a:p>
            <a:pPr>
              <a:buFont typeface="Wingdings" panose="05000000000000000000" pitchFamily="2" charset="2"/>
              <a:buChar char="§"/>
            </a:pPr>
            <a:r>
              <a:rPr lang="fr-FR" dirty="0"/>
              <a:t> </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Le taux de confiance global commence </a:t>
            </a:r>
            <a:r>
              <a:rPr lang="fr-FR" sz="1600" dirty="0">
                <a:effectLst>
                  <a:outerShdw blurRad="38100" dist="38100" dir="2700000" algn="tl">
                    <a:srgbClr val="000000">
                      <a:alpha val="43137"/>
                    </a:srgbClr>
                  </a:outerShdw>
                </a:effectLst>
                <a:highlight>
                  <a:srgbClr val="FFFFFF"/>
                </a:highlight>
                <a:latin typeface="Arial" panose="020B0604020202020204" pitchFamily="34" charset="0"/>
              </a:rPr>
              <a:t>ici</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 à </a:t>
            </a:r>
            <a:r>
              <a:rPr lang="fr-FR" sz="1600" b="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94.06%</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 pour une très petite taille d’échantillo</a:t>
            </a:r>
            <a:r>
              <a:rPr lang="fr-FR" sz="1600" dirty="0">
                <a:effectLst>
                  <a:outerShdw blurRad="38100" dist="38100" dir="2700000" algn="tl">
                    <a:srgbClr val="000000">
                      <a:alpha val="43137"/>
                    </a:srgbClr>
                  </a:outerShdw>
                </a:effectLst>
                <a:highlight>
                  <a:srgbClr val="FFFFFF"/>
                </a:highlight>
                <a:latin typeface="Arial" panose="020B0604020202020204" pitchFamily="34" charset="0"/>
              </a:rPr>
              <a:t>n de </a:t>
            </a:r>
            <a:r>
              <a:rPr lang="fr-FR" sz="160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0.09 %</a:t>
            </a:r>
          </a:p>
          <a:p>
            <a:pPr marL="0" indent="0">
              <a:buNone/>
            </a:pPr>
            <a:endParaRPr lang="fr-FR" sz="1600"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endParaRPr>
          </a:p>
          <a:p>
            <a:pPr>
              <a:buFont typeface="Wingdings" panose="05000000000000000000" pitchFamily="2" charset="2"/>
              <a:buChar char="§"/>
            </a:pP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1600" dirty="0">
                <a:effectLst>
                  <a:outerShdw blurRad="38100" dist="38100" dir="2700000" algn="tl">
                    <a:srgbClr val="000000">
                      <a:alpha val="43137"/>
                    </a:srgbClr>
                  </a:outerShdw>
                </a:effectLst>
                <a:highlight>
                  <a:srgbClr val="FFFFFF"/>
                </a:highlight>
                <a:latin typeface="Arial" panose="020B0604020202020204" pitchFamily="34" charset="0"/>
              </a:rPr>
              <a:t>E</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t augmente progressivement pour atteindre pratiquement plus de </a:t>
            </a:r>
            <a:r>
              <a:rPr lang="fr-FR" sz="1600" b="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98.17%</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 à mesure que la taille de l’échantillon augmente jusqu’à </a:t>
            </a:r>
            <a:r>
              <a:rPr lang="fr-FR" sz="1600"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1.0%</a:t>
            </a:r>
            <a:r>
              <a:rPr lang="fr-FR" sz="1600" b="0" i="0" dirty="0">
                <a:effectLst>
                  <a:outerShdw blurRad="38100" dist="38100" dir="2700000" algn="tl">
                    <a:srgbClr val="000000">
                      <a:alpha val="43137"/>
                    </a:srgbClr>
                  </a:outerShdw>
                </a:effectLst>
                <a:highlight>
                  <a:srgbClr val="FFFFFF"/>
                </a:highlight>
                <a:latin typeface="Arial" panose="020B0604020202020204" pitchFamily="34" charset="0"/>
              </a:rPr>
              <a:t> de la masse totale des déchets</a:t>
            </a: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buNone/>
            </a:pPr>
            <a:endParaRPr lang="fr-FR" sz="1600" dirty="0">
              <a:effectLst>
                <a:outerShdw blurRad="38100" dist="38100" dir="2700000" algn="tl">
                  <a:srgbClr val="000000">
                    <a:alpha val="43137"/>
                  </a:srgbClr>
                </a:outerShdw>
              </a:effectLst>
              <a:highlight>
                <a:srgbClr val="FFFFFF"/>
              </a:highlight>
              <a:latin typeface="Arial" panose="020B0604020202020204" pitchFamily="34" charset="0"/>
            </a:endParaRPr>
          </a:p>
          <a:p>
            <a:pPr>
              <a:buFont typeface="Wingdings" panose="05000000000000000000" pitchFamily="2" charset="2"/>
              <a:buChar char="§"/>
            </a:pPr>
            <a:r>
              <a:rPr lang="fr-FR" sz="160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1600" b="0" i="0" dirty="0">
                <a:solidFill>
                  <a:srgbClr val="0D0D0D"/>
                </a:solidFill>
                <a:effectLst>
                  <a:outerShdw blurRad="38100" dist="38100" dir="2700000" algn="tl">
                    <a:srgbClr val="000000">
                      <a:alpha val="43137"/>
                    </a:srgbClr>
                  </a:outerShdw>
                </a:effectLst>
                <a:highlight>
                  <a:srgbClr val="FFFFFF"/>
                </a:highlight>
                <a:latin typeface="Söhne"/>
              </a:rPr>
              <a:t>Cependant, il est évident que plusieurs tailles d'échantillons permettent d'atteindre un taux de confiance de </a:t>
            </a:r>
            <a:r>
              <a:rPr lang="fr-FR" sz="1600" b="0" i="0" dirty="0">
                <a:solidFill>
                  <a:srgbClr val="0070C0"/>
                </a:solidFill>
                <a:effectLst>
                  <a:outerShdw blurRad="38100" dist="38100" dir="2700000" algn="tl">
                    <a:srgbClr val="000000">
                      <a:alpha val="43137"/>
                    </a:srgbClr>
                  </a:outerShdw>
                </a:effectLst>
                <a:highlight>
                  <a:srgbClr val="FFFFFF"/>
                </a:highlight>
                <a:latin typeface="Söhne"/>
              </a:rPr>
              <a:t>98 %</a:t>
            </a:r>
            <a:r>
              <a:rPr lang="fr-FR" sz="1600" b="0" i="0" dirty="0">
                <a:solidFill>
                  <a:srgbClr val="0D0D0D"/>
                </a:solidFill>
                <a:effectLst>
                  <a:outerShdw blurRad="38100" dist="38100" dir="2700000" algn="tl">
                    <a:srgbClr val="000000">
                      <a:alpha val="43137"/>
                    </a:srgbClr>
                  </a:outerShdw>
                </a:effectLst>
                <a:highlight>
                  <a:srgbClr val="FFFFFF"/>
                </a:highlight>
                <a:latin typeface="Söhne"/>
              </a:rPr>
              <a:t>. Par conséquent, nous allons déterminer la taille minimale d'échantillon qui répond à nos exigences en termes de contrainte de temps</a:t>
            </a:r>
            <a:endParaRPr lang="fr-FR" sz="1600" dirty="0">
              <a:effectLst>
                <a:outerShdw blurRad="38100" dist="38100" dir="2700000" algn="tl">
                  <a:srgbClr val="000000">
                    <a:alpha val="43137"/>
                  </a:srgbClr>
                </a:outerShdw>
              </a:effectLst>
            </a:endParaRPr>
          </a:p>
        </p:txBody>
      </p:sp>
      <p:sp>
        <p:nvSpPr>
          <p:cNvPr id="11" name="ZoneTexte 10">
            <a:extLst>
              <a:ext uri="{FF2B5EF4-FFF2-40B4-BE49-F238E27FC236}">
                <a16:creationId xmlns:a16="http://schemas.microsoft.com/office/drawing/2014/main" id="{4BB00FD6-53E4-8704-9397-F706BFFC983A}"/>
              </a:ext>
            </a:extLst>
          </p:cNvPr>
          <p:cNvSpPr txBox="1"/>
          <p:nvPr/>
        </p:nvSpPr>
        <p:spPr>
          <a:xfrm>
            <a:off x="4966716" y="1165163"/>
            <a:ext cx="2258568" cy="369332"/>
          </a:xfrm>
          <a:prstGeom prst="rect">
            <a:avLst/>
          </a:prstGeom>
          <a:noFill/>
          <a:ln>
            <a:solidFill>
              <a:schemeClr val="bg2"/>
            </a:solidFill>
          </a:ln>
        </p:spPr>
        <p:txBody>
          <a:bodyPr wrap="square">
            <a:spAutoFit/>
          </a:bodyPr>
          <a:lstStyle/>
          <a:p>
            <a:r>
              <a:rPr lang="fr-FR" dirty="0"/>
              <a:t>       </a:t>
            </a:r>
            <a:r>
              <a:rPr lang="fr-FR" dirty="0">
                <a:solidFill>
                  <a:srgbClr val="FFC000"/>
                </a:solidFill>
                <a:effectLst>
                  <a:outerShdw blurRad="38100" dist="38100" dir="2700000" algn="tl">
                    <a:srgbClr val="000000">
                      <a:alpha val="43137"/>
                    </a:srgbClr>
                  </a:outerShdw>
                </a:effectLst>
              </a:rPr>
              <a:t>Janvier 2022</a:t>
            </a:r>
          </a:p>
        </p:txBody>
      </p:sp>
    </p:spTree>
    <p:extLst>
      <p:ext uri="{BB962C8B-B14F-4D97-AF65-F5344CB8AC3E}">
        <p14:creationId xmlns:p14="http://schemas.microsoft.com/office/powerpoint/2010/main" val="29697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230495-6E33-CC9C-EF85-A4F37F75D0A8}"/>
              </a:ext>
            </a:extLst>
          </p:cNvPr>
          <p:cNvSpPr>
            <a:spLocks noGrp="1"/>
          </p:cNvSpPr>
          <p:nvPr>
            <p:ph type="title"/>
          </p:nvPr>
        </p:nvSpPr>
        <p:spPr>
          <a:xfrm>
            <a:off x="390058" y="276023"/>
            <a:ext cx="11411883" cy="680632"/>
          </a:xfrm>
          <a:solidFill>
            <a:schemeClr val="bg2"/>
          </a:solidFill>
          <a:ln>
            <a:solidFill>
              <a:schemeClr val="bg2"/>
            </a:solidFill>
          </a:ln>
        </p:spPr>
        <p:txBody>
          <a:bodyPr>
            <a:no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2800" dirty="0">
              <a:solidFill>
                <a:srgbClr val="0070C0"/>
              </a:solidFill>
              <a:effectLst>
                <a:outerShdw blurRad="38100" dist="38100" dir="2700000" algn="tl">
                  <a:srgbClr val="000000">
                    <a:alpha val="43137"/>
                  </a:srgbClr>
                </a:outerShdw>
              </a:effectLst>
            </a:endParaRPr>
          </a:p>
        </p:txBody>
      </p:sp>
      <p:pic>
        <p:nvPicPr>
          <p:cNvPr id="6" name="Espace réservé du contenu 5">
            <a:extLst>
              <a:ext uri="{FF2B5EF4-FFF2-40B4-BE49-F238E27FC236}">
                <a16:creationId xmlns:a16="http://schemas.microsoft.com/office/drawing/2014/main" id="{69E862D0-A044-B7E2-876F-EAA4120A45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754" y="1733006"/>
            <a:ext cx="5503817" cy="4420906"/>
          </a:xfrm>
          <a:ln>
            <a:solidFill>
              <a:schemeClr val="bg2"/>
            </a:solidFill>
          </a:ln>
        </p:spPr>
      </p:pic>
      <p:sp>
        <p:nvSpPr>
          <p:cNvPr id="4" name="Espace réservé du contenu 3">
            <a:extLst>
              <a:ext uri="{FF2B5EF4-FFF2-40B4-BE49-F238E27FC236}">
                <a16:creationId xmlns:a16="http://schemas.microsoft.com/office/drawing/2014/main" id="{CA573229-A06B-E751-3E0B-0DD58EDE587C}"/>
              </a:ext>
            </a:extLst>
          </p:cNvPr>
          <p:cNvSpPr>
            <a:spLocks noGrp="1"/>
          </p:cNvSpPr>
          <p:nvPr>
            <p:ph sz="half" idx="2"/>
          </p:nvPr>
        </p:nvSpPr>
        <p:spPr>
          <a:xfrm>
            <a:off x="6096001" y="1142999"/>
            <a:ext cx="5939246" cy="5010913"/>
          </a:xfrm>
          <a:ln>
            <a:solidFill>
              <a:schemeClr val="bg2"/>
            </a:solidFill>
          </a:ln>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En revanche on constate qu’à </a:t>
            </a:r>
            <a:r>
              <a:rPr lang="fr-FR" dirty="0">
                <a:solidFill>
                  <a:srgbClr val="FFC000"/>
                </a:solidFill>
                <a:effectLst>
                  <a:outerShdw blurRad="38100" dist="38100" dir="2700000" algn="tl">
                    <a:srgbClr val="000000">
                      <a:alpha val="43137"/>
                    </a:srgbClr>
                  </a:outerShdw>
                </a:effectLst>
              </a:rPr>
              <a:t>0.82 %</a:t>
            </a:r>
            <a:r>
              <a:rPr lang="fr-FR" dirty="0">
                <a:effectLst>
                  <a:outerShdw blurRad="38100" dist="38100" dir="2700000" algn="tl">
                    <a:srgbClr val="000000">
                      <a:alpha val="43137"/>
                    </a:srgbClr>
                  </a:outerShdw>
                </a:effectLst>
              </a:rPr>
              <a:t> de la taille de l échantillon nous sommes à un taux de confiance de </a:t>
            </a:r>
            <a:r>
              <a:rPr lang="fr-FR" dirty="0">
                <a:solidFill>
                  <a:srgbClr val="0070C0"/>
                </a:solidFill>
                <a:effectLst>
                  <a:outerShdw blurRad="38100" dist="38100" dir="2700000" algn="tl">
                    <a:srgbClr val="000000">
                      <a:alpha val="43137"/>
                    </a:srgbClr>
                  </a:outerShdw>
                </a:effectLst>
              </a:rPr>
              <a:t>98.06 %</a:t>
            </a:r>
          </a:p>
          <a:p>
            <a:pPr>
              <a:buFont typeface="Wingdings" panose="05000000000000000000" pitchFamily="2" charset="2"/>
              <a:buChar char="§"/>
            </a:pPr>
            <a:r>
              <a:rPr lang="fr-FR" dirty="0">
                <a:solidFill>
                  <a:srgbClr val="0070C0"/>
                </a:solidFill>
              </a:rPr>
              <a:t> </a:t>
            </a:r>
            <a:r>
              <a:rPr lang="fr-FR" dirty="0">
                <a:solidFill>
                  <a:srgbClr val="0070C0"/>
                </a:solidFill>
                <a:effectLst>
                  <a:outerShdw blurRad="38100" dist="38100" dir="2700000" algn="tl">
                    <a:srgbClr val="000000">
                      <a:alpha val="43137"/>
                    </a:srgbClr>
                  </a:outerShdw>
                </a:effectLst>
              </a:rPr>
              <a:t>A</a:t>
            </a:r>
            <a:r>
              <a:rPr lang="fr-FR" dirty="0">
                <a:effectLst>
                  <a:outerShdw blurRad="38100" dist="38100" dir="2700000" algn="tl">
                    <a:srgbClr val="000000">
                      <a:alpha val="43137"/>
                    </a:srgbClr>
                  </a:outerShdw>
                </a:effectLst>
              </a:rPr>
              <a:t> </a:t>
            </a:r>
            <a:r>
              <a:rPr lang="fr-FR" dirty="0">
                <a:solidFill>
                  <a:srgbClr val="FFC000"/>
                </a:solidFill>
                <a:effectLst>
                  <a:outerShdw blurRad="38100" dist="38100" dir="2700000" algn="tl">
                    <a:srgbClr val="000000">
                      <a:alpha val="43137"/>
                    </a:srgbClr>
                  </a:outerShdw>
                </a:effectLst>
              </a:rPr>
              <a:t>0.83 %</a:t>
            </a:r>
            <a:r>
              <a:rPr lang="fr-FR" dirty="0">
                <a:effectLst>
                  <a:outerShdw blurRad="38100" dist="38100" dir="2700000" algn="tl">
                    <a:srgbClr val="000000">
                      <a:alpha val="43137"/>
                    </a:srgbClr>
                  </a:outerShdw>
                </a:effectLst>
              </a:rPr>
              <a:t> de la taille de l échantillon nous sommes à un taux de confiance de </a:t>
            </a:r>
            <a:r>
              <a:rPr lang="fr-FR" dirty="0">
                <a:solidFill>
                  <a:srgbClr val="0070C0"/>
                </a:solidFill>
                <a:effectLst>
                  <a:outerShdw blurRad="38100" dist="38100" dir="2700000" algn="tl">
                    <a:srgbClr val="000000">
                      <a:alpha val="43137"/>
                    </a:srgbClr>
                  </a:outerShdw>
                </a:effectLst>
              </a:rPr>
              <a:t>98.07 %</a:t>
            </a:r>
          </a:p>
          <a:p>
            <a:pPr>
              <a:buFont typeface="Wingdings" panose="05000000000000000000" pitchFamily="2" charset="2"/>
              <a:buChar char="§"/>
            </a:pPr>
            <a:r>
              <a:rPr lang="fr-FR" dirty="0">
                <a:solidFill>
                  <a:srgbClr val="0070C0"/>
                </a:solidFill>
              </a:rPr>
              <a:t> </a:t>
            </a:r>
            <a:r>
              <a:rPr lang="fr-FR" dirty="0">
                <a:effectLst>
                  <a:outerShdw blurRad="38100" dist="38100" dir="2700000" algn="tl">
                    <a:srgbClr val="000000">
                      <a:alpha val="43137"/>
                    </a:srgbClr>
                  </a:outerShdw>
                </a:effectLst>
              </a:rPr>
              <a:t>C’est dans cette perspective  qu’ on observe aussi que pour s’assurer d’avoir un taux de confiance de </a:t>
            </a:r>
            <a:r>
              <a:rPr lang="fr-FR" dirty="0">
                <a:solidFill>
                  <a:srgbClr val="0070C0"/>
                </a:solidFill>
                <a:effectLst>
                  <a:outerShdw blurRad="38100" dist="38100" dir="2700000" algn="tl">
                    <a:srgbClr val="000000">
                      <a:alpha val="43137"/>
                    </a:srgbClr>
                  </a:outerShdw>
                </a:effectLst>
              </a:rPr>
              <a:t>98%</a:t>
            </a:r>
            <a:r>
              <a:rPr lang="fr-FR" dirty="0">
                <a:effectLst>
                  <a:outerShdw blurRad="38100" dist="38100" dir="2700000" algn="tl">
                    <a:srgbClr val="000000">
                      <a:alpha val="43137"/>
                    </a:srgbClr>
                  </a:outerShdw>
                </a:effectLst>
              </a:rPr>
              <a:t>, il faut regarder la taille de l’ échantillon sur </a:t>
            </a:r>
            <a:r>
              <a:rPr lang="fr-FR" dirty="0">
                <a:solidFill>
                  <a:srgbClr val="FFC000"/>
                </a:solidFill>
                <a:effectLst>
                  <a:outerShdw blurRad="38100" dist="38100" dir="2700000" algn="tl">
                    <a:srgbClr val="000000">
                      <a:alpha val="43137"/>
                    </a:srgbClr>
                  </a:outerShdw>
                </a:effectLst>
              </a:rPr>
              <a:t>[ 0.82% ,1.0%] </a:t>
            </a:r>
          </a:p>
          <a:p>
            <a:pPr>
              <a:buFont typeface="Wingdings" panose="05000000000000000000" pitchFamily="2" charset="2"/>
              <a:buChar char="§"/>
            </a:pPr>
            <a:r>
              <a:rPr lang="fr-FR" dirty="0">
                <a:solidFill>
                  <a:srgbClr val="0070C0"/>
                </a:solidFill>
                <a:effectLst>
                  <a:outerShdw blurRad="38100" dist="38100" dir="2700000" algn="tl">
                    <a:srgbClr val="000000">
                      <a:alpha val="43137"/>
                    </a:srgbClr>
                  </a:outerShdw>
                </a:effectLst>
              </a:rPr>
              <a:t> </a:t>
            </a:r>
            <a:r>
              <a:rPr lang="fr-FR" dirty="0">
                <a:solidFill>
                  <a:schemeClr val="tx1"/>
                </a:solidFill>
                <a:effectLst>
                  <a:outerShdw blurRad="38100" dist="38100" dir="2700000" algn="tl">
                    <a:srgbClr val="000000">
                      <a:alpha val="43137"/>
                    </a:srgbClr>
                  </a:outerShdw>
                </a:effectLst>
              </a:rPr>
              <a:t>Autrement dit on peut choisir entre </a:t>
            </a:r>
            <a:r>
              <a:rPr lang="fr-FR" dirty="0">
                <a:solidFill>
                  <a:srgbClr val="FFC000"/>
                </a:solidFill>
                <a:effectLst>
                  <a:outerShdw blurRad="38100" dist="38100" dir="2700000" algn="tl">
                    <a:srgbClr val="000000">
                      <a:alpha val="43137"/>
                    </a:srgbClr>
                  </a:outerShdw>
                </a:effectLst>
              </a:rPr>
              <a:t>19 T</a:t>
            </a:r>
            <a:r>
              <a:rPr lang="fr-FR" dirty="0">
                <a:solidFill>
                  <a:schemeClr val="tx1"/>
                </a:solidFill>
                <a:effectLst>
                  <a:outerShdw blurRad="38100" dist="38100" dir="2700000" algn="tl">
                    <a:srgbClr val="000000">
                      <a:alpha val="43137"/>
                    </a:srgbClr>
                  </a:outerShdw>
                </a:effectLst>
              </a:rPr>
              <a:t> à </a:t>
            </a:r>
            <a:r>
              <a:rPr lang="fr-FR" dirty="0">
                <a:solidFill>
                  <a:srgbClr val="FFC000"/>
                </a:solidFill>
                <a:effectLst>
                  <a:outerShdw blurRad="38100" dist="38100" dir="2700000" algn="tl">
                    <a:srgbClr val="000000">
                      <a:alpha val="43137"/>
                    </a:srgbClr>
                  </a:outerShdw>
                </a:effectLst>
              </a:rPr>
              <a:t>23 T</a:t>
            </a:r>
            <a:r>
              <a:rPr lang="fr-FR" dirty="0">
                <a:solidFill>
                  <a:schemeClr val="tx1"/>
                </a:solidFill>
                <a:effectLst>
                  <a:outerShdw blurRad="38100" dist="38100" dir="2700000" algn="tl">
                    <a:srgbClr val="000000">
                      <a:alpha val="43137"/>
                    </a:srgbClr>
                  </a:outerShdw>
                </a:effectLst>
              </a:rPr>
              <a:t> de la masse de l’échantillon qui nous semble très grand certes c’ est logique si nous voulons traiter 2326 Tonnes de déchets.</a:t>
            </a:r>
          </a:p>
        </p:txBody>
      </p:sp>
    </p:spTree>
    <p:extLst>
      <p:ext uri="{BB962C8B-B14F-4D97-AF65-F5344CB8AC3E}">
        <p14:creationId xmlns:p14="http://schemas.microsoft.com/office/powerpoint/2010/main" val="400828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DFF189-9770-DE59-401D-7CBC131EFEB7}"/>
              </a:ext>
            </a:extLst>
          </p:cNvPr>
          <p:cNvSpPr>
            <a:spLocks noGrp="1"/>
          </p:cNvSpPr>
          <p:nvPr>
            <p:ph type="title"/>
          </p:nvPr>
        </p:nvSpPr>
        <p:spPr>
          <a:xfrm>
            <a:off x="215081" y="303735"/>
            <a:ext cx="11560799" cy="653383"/>
          </a:xfrm>
          <a:solidFill>
            <a:schemeClr val="bg2"/>
          </a:solidFill>
        </p:spPr>
        <p:txBody>
          <a:bodyPr>
            <a:no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2400" dirty="0">
              <a:solidFill>
                <a:srgbClr val="0070C0"/>
              </a:solidFill>
              <a:effectLst>
                <a:outerShdw blurRad="38100" dist="38100" dir="2700000" algn="tl">
                  <a:srgbClr val="000000">
                    <a:alpha val="43137"/>
                  </a:srgbClr>
                </a:outerShdw>
              </a:effectLst>
            </a:endParaRPr>
          </a:p>
        </p:txBody>
      </p:sp>
      <p:pic>
        <p:nvPicPr>
          <p:cNvPr id="8" name="Espace réservé du contenu 7">
            <a:extLst>
              <a:ext uri="{FF2B5EF4-FFF2-40B4-BE49-F238E27FC236}">
                <a16:creationId xmlns:a16="http://schemas.microsoft.com/office/drawing/2014/main" id="{AA1FE7D3-61F9-E4B0-191E-BD7E3256CA3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2301" y="1741715"/>
            <a:ext cx="5972175" cy="4407243"/>
          </a:xfrm>
          <a:ln>
            <a:solidFill>
              <a:schemeClr val="bg2"/>
            </a:solidFill>
          </a:ln>
        </p:spPr>
      </p:pic>
      <p:pic>
        <p:nvPicPr>
          <p:cNvPr id="10" name="Espace réservé du contenu 9">
            <a:extLst>
              <a:ext uri="{FF2B5EF4-FFF2-40B4-BE49-F238E27FC236}">
                <a16:creationId xmlns:a16="http://schemas.microsoft.com/office/drawing/2014/main" id="{F076C2E2-F7A9-81A8-C12B-97AF82D76B7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32574" y="1741715"/>
            <a:ext cx="4937125" cy="4284616"/>
          </a:xfrm>
          <a:ln>
            <a:solidFill>
              <a:schemeClr val="bg2"/>
            </a:solidFill>
          </a:ln>
        </p:spPr>
      </p:pic>
      <p:sp>
        <p:nvSpPr>
          <p:cNvPr id="4" name="ZoneTexte 3">
            <a:extLst>
              <a:ext uri="{FF2B5EF4-FFF2-40B4-BE49-F238E27FC236}">
                <a16:creationId xmlns:a16="http://schemas.microsoft.com/office/drawing/2014/main" id="{961C1B9E-4FA6-5D99-E02F-FFBAFB378C42}"/>
              </a:ext>
            </a:extLst>
          </p:cNvPr>
          <p:cNvSpPr txBox="1"/>
          <p:nvPr/>
        </p:nvSpPr>
        <p:spPr>
          <a:xfrm>
            <a:off x="5255960" y="1095540"/>
            <a:ext cx="1479042" cy="369332"/>
          </a:xfrm>
          <a:prstGeom prst="rect">
            <a:avLst/>
          </a:prstGeom>
          <a:noFill/>
          <a:ln>
            <a:solidFill>
              <a:schemeClr val="bg2"/>
            </a:solidFill>
          </a:ln>
        </p:spPr>
        <p:txBody>
          <a:bodyPr wrap="square">
            <a:spAutoFit/>
          </a:bodyPr>
          <a:lstStyle/>
          <a:p>
            <a:r>
              <a:rPr lang="fr-FR" dirty="0"/>
              <a:t> </a:t>
            </a:r>
            <a:r>
              <a:rPr lang="fr-FR" dirty="0">
                <a:solidFill>
                  <a:srgbClr val="FFC000"/>
                </a:solidFill>
                <a:effectLst>
                  <a:outerShdw blurRad="38100" dist="38100" dir="2700000" algn="tl">
                    <a:srgbClr val="000000">
                      <a:alpha val="43137"/>
                    </a:srgbClr>
                  </a:outerShdw>
                </a:effectLst>
              </a:rPr>
              <a:t>Janvier 2022</a:t>
            </a:r>
            <a:endParaRPr lang="fr-FR" dirty="0"/>
          </a:p>
        </p:txBody>
      </p:sp>
    </p:spTree>
    <p:extLst>
      <p:ext uri="{BB962C8B-B14F-4D97-AF65-F5344CB8AC3E}">
        <p14:creationId xmlns:p14="http://schemas.microsoft.com/office/powerpoint/2010/main" val="278492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D4E59-A56F-3F48-699D-79E41FB55F6C}"/>
              </a:ext>
            </a:extLst>
          </p:cNvPr>
          <p:cNvSpPr>
            <a:spLocks noGrp="1"/>
          </p:cNvSpPr>
          <p:nvPr>
            <p:ph type="title"/>
          </p:nvPr>
        </p:nvSpPr>
        <p:spPr>
          <a:xfrm>
            <a:off x="280416" y="287838"/>
            <a:ext cx="11631168" cy="641670"/>
          </a:xfrm>
          <a:solidFill>
            <a:schemeClr val="bg2"/>
          </a:solidFill>
          <a:ln>
            <a:solidFill>
              <a:schemeClr val="bg2"/>
            </a:solidFill>
          </a:ln>
        </p:spPr>
        <p:txBody>
          <a:bodyPr>
            <a:no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2400" dirty="0">
              <a:solidFill>
                <a:srgbClr val="0070C0"/>
              </a:solidFill>
              <a:effectLst>
                <a:outerShdw blurRad="38100" dist="38100" dir="2700000" algn="tl">
                  <a:srgbClr val="000000">
                    <a:alpha val="43137"/>
                  </a:srgbClr>
                </a:outerShdw>
              </a:effectLst>
            </a:endParaRPr>
          </a:p>
        </p:txBody>
      </p:sp>
      <p:pic>
        <p:nvPicPr>
          <p:cNvPr id="6" name="Espace réservé du contenu 5">
            <a:extLst>
              <a:ext uri="{FF2B5EF4-FFF2-40B4-BE49-F238E27FC236}">
                <a16:creationId xmlns:a16="http://schemas.microsoft.com/office/drawing/2014/main" id="{A4E99024-0A6A-E781-6B0D-14D2EE894E5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464" y="1755647"/>
            <a:ext cx="5444656" cy="4432053"/>
          </a:xfrm>
          <a:ln>
            <a:solidFill>
              <a:schemeClr val="bg2"/>
            </a:solidFill>
          </a:ln>
        </p:spPr>
      </p:pic>
      <p:sp>
        <p:nvSpPr>
          <p:cNvPr id="4" name="Espace réservé du contenu 3">
            <a:extLst>
              <a:ext uri="{FF2B5EF4-FFF2-40B4-BE49-F238E27FC236}">
                <a16:creationId xmlns:a16="http://schemas.microsoft.com/office/drawing/2014/main" id="{E4A3CA91-7465-510F-F254-590284124FF7}"/>
              </a:ext>
            </a:extLst>
          </p:cNvPr>
          <p:cNvSpPr>
            <a:spLocks noGrp="1"/>
          </p:cNvSpPr>
          <p:nvPr>
            <p:ph sz="half" idx="2"/>
          </p:nvPr>
        </p:nvSpPr>
        <p:spPr>
          <a:xfrm>
            <a:off x="6217920" y="1755648"/>
            <a:ext cx="5828306" cy="4489703"/>
          </a:xfrm>
          <a:ln>
            <a:solidFill>
              <a:schemeClr val="bg2"/>
            </a:solidFill>
          </a:ln>
        </p:spPr>
        <p:txBody>
          <a:bodyPr>
            <a:normAutofit lnSpcReduction="10000"/>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A </a:t>
            </a:r>
            <a:r>
              <a:rPr lang="fr-FR" dirty="0">
                <a:solidFill>
                  <a:srgbClr val="FFC000"/>
                </a:solidFill>
                <a:effectLst>
                  <a:outerShdw blurRad="38100" dist="38100" dir="2700000" algn="tl">
                    <a:srgbClr val="000000">
                      <a:alpha val="43137"/>
                    </a:srgbClr>
                  </a:outerShdw>
                </a:effectLst>
              </a:rPr>
              <a:t>30 %</a:t>
            </a:r>
            <a:r>
              <a:rPr lang="fr-FR" dirty="0">
                <a:effectLst>
                  <a:outerShdw blurRad="38100" dist="38100" dir="2700000" algn="tl">
                    <a:srgbClr val="000000">
                      <a:alpha val="43137"/>
                    </a:srgbClr>
                  </a:outerShdw>
                </a:effectLst>
              </a:rPr>
              <a:t> de la taille de l’échantillon  nous avons de </a:t>
            </a:r>
            <a:r>
              <a:rPr lang="fr-FR" dirty="0">
                <a:solidFill>
                  <a:srgbClr val="0070C0"/>
                </a:solidFill>
                <a:effectLst>
                  <a:outerShdw blurRad="38100" dist="38100" dir="2700000" algn="tl">
                    <a:srgbClr val="000000">
                      <a:alpha val="43137"/>
                    </a:srgbClr>
                  </a:outerShdw>
                </a:effectLst>
              </a:rPr>
              <a:t>99.68 %</a:t>
            </a:r>
            <a:r>
              <a:rPr lang="fr-FR" dirty="0">
                <a:effectLst>
                  <a:outerShdw blurRad="38100" dist="38100" dir="2700000" algn="tl">
                    <a:srgbClr val="000000">
                      <a:alpha val="43137"/>
                    </a:srgbClr>
                  </a:outerShdw>
                </a:effectLst>
              </a:rPr>
              <a:t> de taux de confiance pour un et culminant à près de </a:t>
            </a:r>
            <a:r>
              <a:rPr lang="fr-FR" dirty="0">
                <a:solidFill>
                  <a:srgbClr val="0070C0"/>
                </a:solidFill>
                <a:effectLst>
                  <a:outerShdw blurRad="38100" dist="38100" dir="2700000" algn="tl">
                    <a:srgbClr val="000000">
                      <a:alpha val="43137"/>
                    </a:srgbClr>
                  </a:outerShdw>
                </a:effectLst>
              </a:rPr>
              <a:t>99.82 %</a:t>
            </a:r>
            <a:r>
              <a:rPr lang="fr-FR" dirty="0">
                <a:effectLst>
                  <a:outerShdw blurRad="38100" dist="38100" dir="2700000" algn="tl">
                    <a:srgbClr val="000000">
                      <a:alpha val="43137"/>
                    </a:srgbClr>
                  </a:outerShdw>
                </a:effectLst>
              </a:rPr>
              <a:t> pour la totalité de l’ensemble de déchets stocker à trier pour ce mois.</a:t>
            </a:r>
          </a:p>
          <a:p>
            <a:pPr>
              <a:buFont typeface="Wingdings" panose="05000000000000000000" pitchFamily="2" charset="2"/>
              <a:buChar char="§"/>
            </a:pPr>
            <a:r>
              <a:rPr lang="fr-FR" dirty="0">
                <a:effectLst>
                  <a:outerShdw blurRad="38100" dist="38100" dir="2700000" algn="tl">
                    <a:srgbClr val="000000">
                      <a:alpha val="43137"/>
                    </a:srgbClr>
                  </a:outerShdw>
                </a:effectLst>
              </a:rPr>
              <a:t> Cette tendance linéaire  illustre que l'augmentation de la taille de l'échantillon renforce de manière significative la fiabilité des estimations statistiques obtenues. </a:t>
            </a:r>
          </a:p>
          <a:p>
            <a:pPr>
              <a:buFont typeface="Wingdings" panose="05000000000000000000" pitchFamily="2" charset="2"/>
              <a:buChar char="§"/>
            </a:pPr>
            <a:r>
              <a:rPr lang="fr-FR" dirty="0">
                <a:effectLst>
                  <a:outerShdw blurRad="38100" dist="38100" dir="2700000" algn="tl">
                    <a:srgbClr val="000000">
                      <a:alpha val="43137"/>
                    </a:srgbClr>
                  </a:outerShdw>
                </a:effectLst>
              </a:rPr>
              <a:t> Elle met également en lumière que pour atteindre un niveau de confiance extrêmement élevé, l'accroissement de la taille de l'échantillon est essentiel, soulignant l'importance de choisir des tailles d'échantillon appropriées pour garantir la validité et l'utilité des essais  de performance des processus de tri des déchets</a:t>
            </a:r>
            <a:r>
              <a:rPr lang="fr-FR" dirty="0"/>
              <a:t>.</a:t>
            </a:r>
          </a:p>
        </p:txBody>
      </p:sp>
      <p:sp>
        <p:nvSpPr>
          <p:cNvPr id="5" name="ZoneTexte 4">
            <a:extLst>
              <a:ext uri="{FF2B5EF4-FFF2-40B4-BE49-F238E27FC236}">
                <a16:creationId xmlns:a16="http://schemas.microsoft.com/office/drawing/2014/main" id="{F9AB89B4-7AB2-F3D9-E2F8-868A1E1D6D2E}"/>
              </a:ext>
            </a:extLst>
          </p:cNvPr>
          <p:cNvSpPr txBox="1"/>
          <p:nvPr/>
        </p:nvSpPr>
        <p:spPr>
          <a:xfrm>
            <a:off x="4986338" y="1081777"/>
            <a:ext cx="1604962" cy="369332"/>
          </a:xfrm>
          <a:prstGeom prst="rect">
            <a:avLst/>
          </a:prstGeom>
          <a:noFill/>
          <a:ln>
            <a:solidFill>
              <a:schemeClr val="bg2"/>
            </a:solidFill>
          </a:ln>
        </p:spPr>
        <p:txBody>
          <a:bodyPr wrap="square">
            <a:spAutoFit/>
          </a:bodyPr>
          <a:lstStyle/>
          <a:p>
            <a:r>
              <a:rPr kumimoji="0" lang="fr-FR"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fr-FR" sz="1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Janvier 2022</a:t>
            </a:r>
            <a:endParaRPr lang="fr-FR" dirty="0"/>
          </a:p>
        </p:txBody>
      </p:sp>
    </p:spTree>
    <p:extLst>
      <p:ext uri="{BB962C8B-B14F-4D97-AF65-F5344CB8AC3E}">
        <p14:creationId xmlns:p14="http://schemas.microsoft.com/office/powerpoint/2010/main" val="828314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F3D8C-C303-6152-E3D5-BF95E0E1C2E7}"/>
              </a:ext>
            </a:extLst>
          </p:cNvPr>
          <p:cNvSpPr>
            <a:spLocks noGrp="1"/>
          </p:cNvSpPr>
          <p:nvPr>
            <p:ph type="title"/>
          </p:nvPr>
        </p:nvSpPr>
        <p:spPr>
          <a:xfrm>
            <a:off x="441297" y="272204"/>
            <a:ext cx="11553246" cy="680891"/>
          </a:xfrm>
          <a:solidFill>
            <a:schemeClr val="bg2"/>
          </a:solidFill>
          <a:ln>
            <a:solidFill>
              <a:schemeClr val="bg2"/>
            </a:solidFill>
          </a:ln>
        </p:spPr>
        <p:txBody>
          <a:bodyPr>
            <a:no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3600" dirty="0">
              <a:solidFill>
                <a:srgbClr val="0070C0"/>
              </a:solidFill>
              <a:effectLst>
                <a:outerShdw blurRad="38100" dist="38100" dir="2700000" algn="tl">
                  <a:srgbClr val="000000">
                    <a:alpha val="43137"/>
                  </a:srgbClr>
                </a:outerShdw>
              </a:effectLst>
            </a:endParaRPr>
          </a:p>
        </p:txBody>
      </p:sp>
      <p:pic>
        <p:nvPicPr>
          <p:cNvPr id="7" name="Espace réservé du contenu 6">
            <a:extLst>
              <a:ext uri="{FF2B5EF4-FFF2-40B4-BE49-F238E27FC236}">
                <a16:creationId xmlns:a16="http://schemas.microsoft.com/office/drawing/2014/main" id="{A3DA8C72-770A-88BB-8331-FD7250F73F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658" y="1728216"/>
            <a:ext cx="5695917" cy="4517134"/>
          </a:xfrm>
          <a:ln>
            <a:solidFill>
              <a:schemeClr val="bg2"/>
            </a:solidFill>
          </a:ln>
        </p:spPr>
      </p:pic>
      <p:sp>
        <p:nvSpPr>
          <p:cNvPr id="4" name="Espace réservé du contenu 3">
            <a:extLst>
              <a:ext uri="{FF2B5EF4-FFF2-40B4-BE49-F238E27FC236}">
                <a16:creationId xmlns:a16="http://schemas.microsoft.com/office/drawing/2014/main" id="{7D331B86-DEA9-D1C6-8C82-9F7B1F3073CE}"/>
              </a:ext>
            </a:extLst>
          </p:cNvPr>
          <p:cNvSpPr>
            <a:spLocks noGrp="1"/>
          </p:cNvSpPr>
          <p:nvPr>
            <p:ph sz="half" idx="2"/>
          </p:nvPr>
        </p:nvSpPr>
        <p:spPr>
          <a:xfrm>
            <a:off x="6217920" y="1728216"/>
            <a:ext cx="5776623" cy="4517134"/>
          </a:xfrm>
          <a:ln>
            <a:solidFill>
              <a:schemeClr val="bg2"/>
            </a:solidFill>
          </a:ln>
        </p:spPr>
        <p:txBody>
          <a:bodyPr>
            <a:normAutofit lnSpcReduction="10000"/>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highlight>
                  <a:srgbClr val="FFFFFF"/>
                </a:highlight>
                <a:latin typeface="Arial" panose="020B0604020202020204" pitchFamily="34" charset="0"/>
              </a:rPr>
              <a:t>Ici on commence avec</a:t>
            </a: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 taux de confiance global de </a:t>
            </a:r>
            <a:r>
              <a:rPr lang="fr-FR" sz="2000" b="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92.90%</a:t>
            </a: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 pour une très petite taille d’échantillo</a:t>
            </a:r>
            <a:r>
              <a:rPr lang="fr-FR" sz="2000" dirty="0">
                <a:effectLst>
                  <a:outerShdw blurRad="38100" dist="38100" dir="2700000" algn="tl">
                    <a:srgbClr val="000000">
                      <a:alpha val="43137"/>
                    </a:srgbClr>
                  </a:outerShdw>
                </a:effectLst>
                <a:highlight>
                  <a:srgbClr val="FFFFFF"/>
                </a:highlight>
                <a:latin typeface="Arial" panose="020B0604020202020204" pitchFamily="34" charset="0"/>
              </a:rPr>
              <a:t>n de </a:t>
            </a:r>
            <a:r>
              <a:rPr lang="fr-FR" sz="200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0.06 %</a:t>
            </a:r>
          </a:p>
          <a:p>
            <a:pPr marL="0" indent="0">
              <a:buNone/>
            </a:pPr>
            <a:endParaRPr lang="fr-FR" sz="2000"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endParaRPr>
          </a:p>
          <a:p>
            <a:pPr>
              <a:buFont typeface="Wingdings" panose="05000000000000000000" pitchFamily="2" charset="2"/>
              <a:buChar char="§"/>
            </a:pP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2000" dirty="0">
                <a:effectLst>
                  <a:outerShdw blurRad="38100" dist="38100" dir="2700000" algn="tl">
                    <a:srgbClr val="000000">
                      <a:alpha val="43137"/>
                    </a:srgbClr>
                  </a:outerShdw>
                </a:effectLst>
                <a:highlight>
                  <a:srgbClr val="FFFFFF"/>
                </a:highlight>
                <a:latin typeface="Arial" panose="020B0604020202020204" pitchFamily="34" charset="0"/>
              </a:rPr>
              <a:t>E</a:t>
            </a: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t augmente progressivement pour atteindre pratiquement plus de </a:t>
            </a:r>
            <a:r>
              <a:rPr lang="fr-FR" sz="2000" b="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98.23%</a:t>
            </a: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 à mesure que la taille de l’échantillon augmente jusqu’à </a:t>
            </a:r>
            <a:r>
              <a:rPr lang="fr-FR" sz="2000"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1.0%</a:t>
            </a:r>
            <a:r>
              <a:rPr lang="fr-FR" sz="2000" b="0" i="0" dirty="0">
                <a:effectLst>
                  <a:outerShdw blurRad="38100" dist="38100" dir="2700000" algn="tl">
                    <a:srgbClr val="000000">
                      <a:alpha val="43137"/>
                    </a:srgbClr>
                  </a:outerShdw>
                </a:effectLst>
                <a:highlight>
                  <a:srgbClr val="FFFFFF"/>
                </a:highlight>
                <a:latin typeface="Arial" panose="020B0604020202020204" pitchFamily="34" charset="0"/>
              </a:rPr>
              <a:t> de la masse totale des déchets</a:t>
            </a:r>
            <a:endParaRPr lang="fr-FR" sz="200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buNone/>
            </a:pPr>
            <a:endParaRPr lang="fr-FR" sz="2000" dirty="0">
              <a:effectLst>
                <a:outerShdw blurRad="38100" dist="38100" dir="2700000" algn="tl">
                  <a:srgbClr val="000000">
                    <a:alpha val="43137"/>
                  </a:srgbClr>
                </a:outerShdw>
              </a:effectLst>
              <a:highlight>
                <a:srgbClr val="FFFFFF"/>
              </a:highlight>
              <a:latin typeface="Arial" panose="020B0604020202020204" pitchFamily="34" charset="0"/>
            </a:endParaRPr>
          </a:p>
          <a:p>
            <a:pPr>
              <a:buFont typeface="Wingdings" panose="05000000000000000000" pitchFamily="2" charset="2"/>
              <a:buChar char="§"/>
            </a:pPr>
            <a:r>
              <a:rPr lang="fr-FR" sz="2000" dirty="0">
                <a:effectLst>
                  <a:outerShdw blurRad="38100" dist="38100" dir="2700000" algn="tl">
                    <a:srgbClr val="000000">
                      <a:alpha val="43137"/>
                    </a:srgbClr>
                  </a:outerShdw>
                </a:effectLst>
                <a:highlight>
                  <a:srgbClr val="FFFFFF"/>
                </a:highlight>
                <a:latin typeface="Arial" panose="020B0604020202020204" pitchFamily="34" charset="0"/>
              </a:rPr>
              <a:t> </a:t>
            </a:r>
            <a:r>
              <a:rPr lang="fr-FR" sz="2000" b="0" i="0" dirty="0">
                <a:solidFill>
                  <a:srgbClr val="0D0D0D"/>
                </a:solidFill>
                <a:effectLst>
                  <a:outerShdw blurRad="38100" dist="38100" dir="2700000" algn="tl">
                    <a:srgbClr val="000000">
                      <a:alpha val="43137"/>
                    </a:srgbClr>
                  </a:outerShdw>
                </a:effectLst>
                <a:highlight>
                  <a:srgbClr val="FFFFFF"/>
                </a:highlight>
                <a:latin typeface="Söhne"/>
              </a:rPr>
              <a:t>Cependant, il est évident que plusieurs tailles d'échantillons permettent d'atteindre un taux de confiance de </a:t>
            </a:r>
            <a:r>
              <a:rPr lang="fr-FR" sz="2000" b="0" i="0" dirty="0">
                <a:solidFill>
                  <a:srgbClr val="0070C0"/>
                </a:solidFill>
                <a:effectLst>
                  <a:outerShdw blurRad="38100" dist="38100" dir="2700000" algn="tl">
                    <a:srgbClr val="000000">
                      <a:alpha val="43137"/>
                    </a:srgbClr>
                  </a:outerShdw>
                </a:effectLst>
                <a:highlight>
                  <a:srgbClr val="FFFFFF"/>
                </a:highlight>
                <a:latin typeface="Söhne"/>
              </a:rPr>
              <a:t>98 %</a:t>
            </a:r>
            <a:r>
              <a:rPr lang="fr-FR" sz="2000" b="0" i="0" dirty="0">
                <a:solidFill>
                  <a:srgbClr val="0D0D0D"/>
                </a:solidFill>
                <a:effectLst>
                  <a:outerShdw blurRad="38100" dist="38100" dir="2700000" algn="tl">
                    <a:srgbClr val="000000">
                      <a:alpha val="43137"/>
                    </a:srgbClr>
                  </a:outerShdw>
                </a:effectLst>
                <a:highlight>
                  <a:srgbClr val="FFFFFF"/>
                </a:highlight>
                <a:latin typeface="Söhne"/>
              </a:rPr>
              <a:t>. Par conséquent, nous allons déterminer la taille minimale d'échantillon qui répond à nos exigences en termes de contrainte de temps</a:t>
            </a:r>
            <a:endParaRPr lang="fr-FR" sz="2000" dirty="0">
              <a:effectLst>
                <a:outerShdw blurRad="38100" dist="38100" dir="2700000" algn="tl">
                  <a:srgbClr val="000000">
                    <a:alpha val="43137"/>
                  </a:srgbClr>
                </a:outerShdw>
              </a:effectLst>
            </a:endParaRPr>
          </a:p>
          <a:p>
            <a:pPr>
              <a:buFont typeface="Wingdings" panose="05000000000000000000" pitchFamily="2" charset="2"/>
              <a:buChar char="§"/>
            </a:pPr>
            <a:endParaRPr lang="fr-FR" dirty="0"/>
          </a:p>
        </p:txBody>
      </p:sp>
      <p:sp>
        <p:nvSpPr>
          <p:cNvPr id="10" name="ZoneTexte 9">
            <a:extLst>
              <a:ext uri="{FF2B5EF4-FFF2-40B4-BE49-F238E27FC236}">
                <a16:creationId xmlns:a16="http://schemas.microsoft.com/office/drawing/2014/main" id="{A6CC60D4-E2BE-2555-18C5-3654AA8D51AC}"/>
              </a:ext>
            </a:extLst>
          </p:cNvPr>
          <p:cNvSpPr txBox="1"/>
          <p:nvPr/>
        </p:nvSpPr>
        <p:spPr>
          <a:xfrm>
            <a:off x="5079491" y="1003487"/>
            <a:ext cx="1344168" cy="369332"/>
          </a:xfrm>
          <a:prstGeom prst="rect">
            <a:avLst/>
          </a:prstGeom>
          <a:noFill/>
        </p:spPr>
        <p:txBody>
          <a:bodyPr wrap="square">
            <a:spAutoFit/>
          </a:bodyPr>
          <a:lstStyle/>
          <a:p>
            <a:r>
              <a:rPr lang="fr-FR" dirty="0">
                <a:solidFill>
                  <a:srgbClr val="FFC000"/>
                </a:solidFill>
                <a:effectLst>
                  <a:outerShdw blurRad="38100" dist="38100" dir="2700000" algn="tl">
                    <a:srgbClr val="000000">
                      <a:alpha val="43137"/>
                    </a:srgbClr>
                  </a:outerShdw>
                </a:effectLst>
              </a:rPr>
              <a:t>Février 2022</a:t>
            </a:r>
          </a:p>
        </p:txBody>
      </p:sp>
    </p:spTree>
    <p:extLst>
      <p:ext uri="{BB962C8B-B14F-4D97-AF65-F5344CB8AC3E}">
        <p14:creationId xmlns:p14="http://schemas.microsoft.com/office/powerpoint/2010/main" val="231875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7036A0-6EB3-4E75-5AD6-B878D1A0E85D}"/>
              </a:ext>
            </a:extLst>
          </p:cNvPr>
          <p:cNvSpPr>
            <a:spLocks noGrp="1"/>
          </p:cNvSpPr>
          <p:nvPr>
            <p:ph type="title"/>
          </p:nvPr>
        </p:nvSpPr>
        <p:spPr>
          <a:xfrm>
            <a:off x="4818888" y="0"/>
            <a:ext cx="4270248" cy="804672"/>
          </a:xfrm>
        </p:spPr>
        <p:txBody>
          <a:bodyPr>
            <a:noAutofit/>
          </a:bodyPr>
          <a:lstStyle/>
          <a:p>
            <a:r>
              <a:rPr lang="fr-FR" sz="3200" b="1" i="0" dirty="0">
                <a:solidFill>
                  <a:schemeClr val="bg2">
                    <a:lumMod val="75000"/>
                  </a:schemeClr>
                </a:solidFill>
                <a:effectLst>
                  <a:outerShdw blurRad="38100" dist="38100" dir="2700000" algn="tl">
                    <a:srgbClr val="000000">
                      <a:alpha val="43137"/>
                    </a:srgbClr>
                  </a:outerShdw>
                </a:effectLst>
                <a:highlight>
                  <a:srgbClr val="FFFFFF"/>
                </a:highlight>
                <a:latin typeface="Arial" panose="020B0604020202020204" pitchFamily="34" charset="0"/>
              </a:rPr>
              <a:t>Introduction</a:t>
            </a:r>
            <a:br>
              <a:rPr lang="fr-FR" sz="2400" dirty="0"/>
            </a:br>
            <a:r>
              <a:rPr lang="fr-FR" sz="1800" dirty="0"/>
              <a:t> </a:t>
            </a:r>
            <a:endParaRPr lang="fr-FR" sz="4400" dirty="0"/>
          </a:p>
        </p:txBody>
      </p:sp>
      <p:sp>
        <p:nvSpPr>
          <p:cNvPr id="3" name="Espace réservé du contenu 2">
            <a:extLst>
              <a:ext uri="{FF2B5EF4-FFF2-40B4-BE49-F238E27FC236}">
                <a16:creationId xmlns:a16="http://schemas.microsoft.com/office/drawing/2014/main" id="{23F07DBF-13AE-55A5-2E50-0CAA030CD56F}"/>
              </a:ext>
            </a:extLst>
          </p:cNvPr>
          <p:cNvSpPr>
            <a:spLocks noGrp="1"/>
          </p:cNvSpPr>
          <p:nvPr>
            <p:ph idx="1"/>
          </p:nvPr>
        </p:nvSpPr>
        <p:spPr>
          <a:xfrm>
            <a:off x="128016" y="576072"/>
            <a:ext cx="12005674" cy="5705857"/>
          </a:xfrm>
          <a:ln>
            <a:solidFill>
              <a:schemeClr val="bg2"/>
            </a:solidFill>
          </a:ln>
          <a:effectLst>
            <a:glow rad="63500">
              <a:schemeClr val="accent5">
                <a:satMod val="175000"/>
                <a:alpha val="40000"/>
              </a:schemeClr>
            </a:glow>
          </a:effectLst>
        </p:spPr>
        <p:txBody>
          <a:bodyPr>
            <a:normAutofit fontScale="92500" lnSpcReduction="10000"/>
          </a:bodyPr>
          <a:lstStyle/>
          <a:p>
            <a:pPr algn="l"/>
            <a:r>
              <a:rPr lang="fr-FR" b="1" i="0" dirty="0">
                <a:solidFill>
                  <a:srgbClr val="003955"/>
                </a:solidFill>
                <a:effectLst>
                  <a:outerShdw blurRad="38100" dist="38100" dir="2700000" algn="tl">
                    <a:srgbClr val="000000">
                      <a:alpha val="43137"/>
                    </a:srgbClr>
                  </a:outerShdw>
                </a:effectLst>
                <a:highlight>
                  <a:srgbClr val="FEFEFE"/>
                </a:highlight>
                <a:latin typeface="Ubuntu" panose="020B0504030602030204" pitchFamily="34" charset="0"/>
              </a:rPr>
              <a:t>L’en­­­­­­­­­­­­­­­­­­­­­­­­­­­­­­­­tre­­­­­­­­­­­­­­­­­­­­­­­­­­­­­­­­prise </a:t>
            </a:r>
            <a:r>
              <a:rPr lang="fr-FR" b="1" i="0" dirty="0" err="1">
                <a:solidFill>
                  <a:srgbClr val="003955"/>
                </a:solidFill>
                <a:effectLst>
                  <a:outerShdw blurRad="38100" dist="38100" dir="2700000" algn="tl">
                    <a:srgbClr val="000000">
                      <a:alpha val="43137"/>
                    </a:srgbClr>
                  </a:outerShdw>
                </a:effectLst>
                <a:highlight>
                  <a:srgbClr val="FEFEFE"/>
                </a:highlight>
                <a:latin typeface="Ubuntu" panose="020B0504030602030204" pitchFamily="34" charset="0"/>
              </a:rPr>
              <a:t>Vauché</a:t>
            </a:r>
            <a:r>
              <a:rPr lang="fr-FR" b="1" i="0" dirty="0">
                <a:solidFill>
                  <a:srgbClr val="003955"/>
                </a:solidFill>
                <a:effectLst>
                  <a:outerShdw blurRad="38100" dist="38100" dir="2700000" algn="tl">
                    <a:srgbClr val="000000">
                      <a:alpha val="43137"/>
                    </a:srgbClr>
                  </a:outerShdw>
                </a:effectLst>
                <a:highlight>
                  <a:srgbClr val="FEFEFE"/>
                </a:highlight>
                <a:latin typeface="Ubuntu" panose="020B0504030602030204" pitchFamily="34" charset="0"/>
              </a:rPr>
              <a:t>, c’est :</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Plus de 163 années d’exis­­­­­­­­­­­­­­­­­­­­­­­­­­­­­­­­tence en 2023,</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Une socié­­­­­­­­­­­­­­­­­­­­­­­­­­té entiè­­­­­­­­­­­­­­­­­­­­­­­­­­­­­­­­re­­­­­­­­­­­­­­­­­­­­­­­­­­­­­­­­ment dédiée à la concep­­­­­­­­­­­­­­­­­­­­­­­­­­­­­­­­tion d’uni­­­­­­­­­­­­­­­­­­­­­­­­­­­­­­­­tés de tri et de valo­­­­­­­­­­­­­­­­­­­­­­­­­­­­­­­­ri­­­­­­­­­­­­­­­­­­­­­­­­­­­­­­­­sa­­­­­­­­­­­­­­­­­­­­­­­­­­­­­­­­tion des déchets,</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Une impor­­­­­­­­­­­­­­­­­­­­­­­­­­­­­­­­tante capa­­­­­­­­­­­­­­­­­­­­­­­­­­­­­­­­cité d’études : 30 colla­­­­­­­­­­­­­­­­­­­­­­­­­­­­­­­­bo­­­­­­­­­­­­­­­­­­­­­­­­­­­­­­­­ra­­­­­­­­­­­­­­­­­­­­­­­­­­­­­­­­teurs ; ingé­­­­­­­­­­­­­­­­­­­­­­­­­­­­­­­­nieurs, char­­­­­­­­­­­­­­­­­­­­­­­­­­­­­­­­gés d’études, proje­­­­­­­­­­­­­­­­­­­­­­­­­­­­­­­­teurs et dessi­­­­­­­­­­­­­­­­­­­­­­­­­­­­­­­­na­­­­­­­­­­­­­­­­­­­­­­­­­­­­­­­­teurs,</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Une expé­­­­­­­­­­­­­­­­­­­­­­­­­­­­­­­­rience de plus de 40 ans dans le domaine du tri et de la gestion de dossiers d’en­­­­­­­­­­­­­­­­­­­­­­­­­­­­­­­­ver­­­­­­­­­­­­­­­­­­­­­­­­­­­­­­­­gure.</a:t>
            </a:r>
          </a:p>
          <a:p>
            <a:pPr algn="l"/>
            <a:r>
              <a:rPr lang="fr-FR" b="1" dirty="0" err="1">
                <a:solidFill>
                  <a:srgbClr val="003955"/>
                </a:solidFill>
                <a:effectLst>
                  <a:outerShdw blurRad="38100" dist="38100" dir="2700000" algn="tl">
                    <a:srgbClr val="000000">
                      <a:alpha val="43137"/>
                    </a:srgbClr>
                  </a:outerShdw>
                </a:effectLst>
                <a:highlight>
                  <a:srgbClr val="FEFEFE"/>
                </a:highlight>
                <a:latin typeface="Ubuntu" panose="020B0504030602030204" pitchFamily="34" charset="0"/>
              </a:rPr>
              <a:t>Vauché</a:t>
            </a:r>
            <a:r>
              <a:rPr lang="fr-FR" b="1" i="0" dirty="0">
                <a:solidFill>
                  <a:srgbClr val="003955"/>
                </a:solidFill>
                <a:effectLst>
                  <a:outerShdw blurRad="38100" dist="38100" dir="2700000" algn="tl">
                    <a:srgbClr val="000000">
                      <a:alpha val="43137"/>
                    </a:srgbClr>
                  </a:outerShdw>
                </a:effectLst>
                <a:highlight>
                  <a:srgbClr val="FEFEFE"/>
                </a:highlight>
                <a:latin typeface="Ubuntu" panose="020B0504030602030204" pitchFamily="34" charset="0"/>
              </a:rPr>
              <a:t> appor­­­­­­­­­­­­­­­­­­­­­­­­­­­­­­­­­­­­­­te des solu­­­­­­­­­­­­­­­­­­­­­­­­­­­­­­­­­­­­­­tions dans tous les domaines de tri et de valo­­­­­­­­­­­­­­­­­­­­­­­­­­­­­­­­­­­­­­ri­­­­­­­­­­­­­­­­­­­­­­­­­­­­­­­­­­­­­­sa­­­­­­­­­­­­­­­­­­­­­­­­­­­­­­­­­­­­­­tion des déchets solides :</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Collectes sélec­­­­­­­­­­­­­­­­­­­­­­­­­­­­­­­­­­­­­­tives</a:t>
            </a:r>
            <a:r>
              <a:rPr lang="fr-FR" dirty="0">
                <a:solidFill>
                  <a:srgbClr val="727272"/>
                </a:solidFill>
                <a:highlight>
                  <a:srgbClr val="FEFEFE"/>
                </a:highlight>
                <a:latin typeface="Ubuntu" panose="020B0504030602030204" pitchFamily="34" charset="0"/>
              </a:rPr>
              <a:t>                                                                                                                                                 </a:t>
            </a:r>
            <a:endParaRPr lang="fr-FR" b="0" i="0" dirty="0">
              <a:solidFill>
                <a:srgbClr val="727272"/>
              </a:solidFill>
              <a:effectLst/>
              <a:highlight>
                <a:srgbClr val="FEFEFE"/>
              </a:highlight>
              <a:latin typeface="Ubuntu" panose="020B0504030602030204" pitchFamily="34" charset="0"/>
            </a:endParaRP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Ordures ména­­­­­­­­­­­­­­­­­­­­­­­­­­­­­­­­­­­­­­gères</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Déchets d’ac­­ti­­­vité écono­­­mique</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Mâche­­­­­­­­­­­­­­­­­­­­­­­­­­­­­­­­­­­­­­fers</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Produc­­­­­­­­­­­­­­­­­­­­­­­­­­­­­­­­­­­­­­tion de CSR</a:t>
            </a:r>
          </a:p>
          <a:p>
            <a:pPr algn="l">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Compos­­­­­­­­­­­­­­­­­­­­­­­­­­­­­­­­­­­­­­tage et Affi­­­­­­­­­­­­­­­­­­­­­­­­­­­­­­­­­­­­­­nage</a:t>
            </a:r>
          </a:p>
          <a:p>
            <a:pPr>
              <a:buFont typeface="Arial" panose="020B0604020202020204" pitchFamily="34" charset="0"/>
              <a:buChar char="•"/>
            </a:pPr>
            <a:r>
              <a:rPr lang="fr-FR" b="0" i="0" dirty="0">
                <a:solidFill>
                  <a:srgbClr val="727272"/>
                </a:solidFill>
                <a:effectLst/>
                <a:highlight>
                  <a:srgbClr val="FEFEFE"/>
                </a:highlight>
                <a:latin typeface="Ubuntu" panose="020B0504030602030204" pitchFamily="34" charset="0"/>
              </a:rPr>
              <a:t>D.A.S.R.I. (</a:t>
            </a:r>
            <a:r>
              <a:rPr lang="fr-FR" dirty="0">
                <a:highlight>
                  <a:srgbClr val="FEFEFE"/>
                </a:highlight>
              </a:rPr>
              <a:t>déchets d’ac­­­­­­­­­ti­­­­­­­­­vi­­­­­­­­­tés de soins à risques infec­­­­­­­­­tieux)</a:t>
            </a:r>
            <a:endParaRPr lang="fr-FR" b="0" i="0" dirty="0">
              <a:solidFill>
                <a:srgbClr val="727272"/>
              </a:solidFill>
              <a:effectLst/>
              <a:highlight>
                <a:srgbClr val="FEFEFE"/>
              </a:highlight>
              <a:latin typeface="Ubuntu" panose="020B0504030602030204" pitchFamily="34" charset="0"/>
            </a:endParaRPr>
          </a:p>
          <a:p>
            <a:endParaRPr lang="fr-FR" dirty="0"/>
          </a:p>
        </p:txBody>
      </p:sp>
      <p:pic>
        <p:nvPicPr>
          <p:cNvPr id="5" name="Image 4">
            <a:extLst>
              <a:ext uri="{FF2B5EF4-FFF2-40B4-BE49-F238E27FC236}">
                <a16:creationId xmlns:a16="http://schemas.microsoft.com/office/drawing/2014/main" id="{9268E77A-0D4A-3AE6-A53A-2834DB43F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137" y="3283078"/>
            <a:ext cx="2974848" cy="1411980"/>
          </a:xfrm>
          <a:prstGeom prst="rect">
            <a:avLst/>
          </a:prstGeom>
          <a:ln>
            <a:solidFill>
              <a:schemeClr val="bg2"/>
            </a:solidFill>
          </a:ln>
        </p:spPr>
      </p:pic>
      <p:pic>
        <p:nvPicPr>
          <p:cNvPr id="7" name="Image 6">
            <a:extLst>
              <a:ext uri="{FF2B5EF4-FFF2-40B4-BE49-F238E27FC236}">
                <a16:creationId xmlns:a16="http://schemas.microsoft.com/office/drawing/2014/main" id="{370818F6-C0F6-BBB7-9B44-07F2868F3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5851" y="4804788"/>
            <a:ext cx="2258133" cy="1367411"/>
          </a:xfrm>
          <a:prstGeom prst="rect">
            <a:avLst/>
          </a:prstGeom>
          <a:ln>
            <a:solidFill>
              <a:schemeClr val="bg2"/>
            </a:solidFill>
          </a:ln>
        </p:spPr>
      </p:pic>
      <p:pic>
        <p:nvPicPr>
          <p:cNvPr id="9" name="Image 8">
            <a:extLst>
              <a:ext uri="{FF2B5EF4-FFF2-40B4-BE49-F238E27FC236}">
                <a16:creationId xmlns:a16="http://schemas.microsoft.com/office/drawing/2014/main" id="{4AA7E49E-D148-B064-F383-A38FCE514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853" y="3429000"/>
            <a:ext cx="2695574" cy="1319396"/>
          </a:xfrm>
          <a:prstGeom prst="rect">
            <a:avLst/>
          </a:prstGeom>
          <a:ln>
            <a:solidFill>
              <a:schemeClr val="bg2"/>
            </a:solidFill>
          </a:ln>
        </p:spPr>
      </p:pic>
      <p:pic>
        <p:nvPicPr>
          <p:cNvPr id="11" name="Image 10">
            <a:extLst>
              <a:ext uri="{FF2B5EF4-FFF2-40B4-BE49-F238E27FC236}">
                <a16:creationId xmlns:a16="http://schemas.microsoft.com/office/drawing/2014/main" id="{3519FF76-45F1-926C-0E74-2721FF5CB1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223" y="4914517"/>
            <a:ext cx="2974849" cy="1367411"/>
          </a:xfrm>
          <a:prstGeom prst="rect">
            <a:avLst/>
          </a:prstGeom>
          <a:ln>
            <a:solidFill>
              <a:schemeClr val="bg2"/>
            </a:solidFill>
          </a:ln>
        </p:spPr>
      </p:pic>
    </p:spTree>
    <p:extLst>
      <p:ext uri="{BB962C8B-B14F-4D97-AF65-F5344CB8AC3E}">
        <p14:creationId xmlns:p14="http://schemas.microsoft.com/office/powerpoint/2010/main" val="21161799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250"/>
                                        <p:tgtEl>
                                          <p:spTgt spid="3">
                                            <p:txEl>
                                              <p:pRg st="1" end="1"/>
                                            </p:txEl>
                                          </p:spTgt>
                                        </p:tgtEl>
                                      </p:cBhvr>
                                    </p:animEffect>
                                  </p:childTnLst>
                                </p:cTn>
                              </p:par>
                              <p:par>
                                <p:cTn id="8" presetID="10" presetClass="entr" presetSubtype="0" fill="hold" nodeType="withEffect">
                                  <p:stCondLst>
                                    <p:cond delay="225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250"/>
                                        <p:tgtEl>
                                          <p:spTgt spid="3">
                                            <p:txEl>
                                              <p:pRg st="2" end="2"/>
                                            </p:txEl>
                                          </p:spTgt>
                                        </p:tgtEl>
                                      </p:cBhvr>
                                    </p:animEffect>
                                  </p:childTnLst>
                                </p:cTn>
                              </p:par>
                              <p:par>
                                <p:cTn id="11" presetID="10" presetClass="entr" presetSubtype="0" fill="hold" nodeType="withEffect">
                                  <p:stCondLst>
                                    <p:cond delay="225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250"/>
                                        <p:tgtEl>
                                          <p:spTgt spid="3">
                                            <p:txEl>
                                              <p:pRg st="3" end="3"/>
                                            </p:txEl>
                                          </p:spTgt>
                                        </p:tgtEl>
                                      </p:cBhvr>
                                    </p:animEffect>
                                  </p:childTnLst>
                                </p:cTn>
                              </p:par>
                              <p:par>
                                <p:cTn id="14" presetID="10" presetClass="entr" presetSubtype="0" fill="hold" nodeType="withEffect">
                                  <p:stCondLst>
                                    <p:cond delay="225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1250"/>
                                        <p:tgtEl>
                                          <p:spTgt spid="3">
                                            <p:txEl>
                                              <p:pRg st="4" end="4"/>
                                            </p:txEl>
                                          </p:spTgt>
                                        </p:tgtEl>
                                      </p:cBhvr>
                                    </p:animEffect>
                                  </p:childTnLst>
                                </p:cTn>
                              </p:par>
                              <p:par>
                                <p:cTn id="17" presetID="10" presetClass="entr" presetSubtype="0" fill="hold" nodeType="withEffect">
                                  <p:stCondLst>
                                    <p:cond delay="225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250"/>
                                        <p:tgtEl>
                                          <p:spTgt spid="3">
                                            <p:txEl>
                                              <p:pRg st="5" end="5"/>
                                            </p:txEl>
                                          </p:spTgt>
                                        </p:tgtEl>
                                      </p:cBhvr>
                                    </p:animEffect>
                                  </p:childTnLst>
                                </p:cTn>
                              </p:par>
                              <p:par>
                                <p:cTn id="20" presetID="10" presetClass="entr" presetSubtype="0" fill="hold" nodeType="withEffect">
                                  <p:stCondLst>
                                    <p:cond delay="225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25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42" presetClass="entr" presetSubtype="0" fill="hold" nodeType="withEffect">
                                  <p:stCondLst>
                                    <p:cond delay="225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250"/>
                                        <p:tgtEl>
                                          <p:spTgt spid="3">
                                            <p:txEl>
                                              <p:pRg st="7" end="7"/>
                                            </p:txEl>
                                          </p:spTgt>
                                        </p:tgtEl>
                                      </p:cBhvr>
                                    </p:animEffect>
                                    <p:anim calcmode="lin" valueType="num">
                                      <p:cBhvr>
                                        <p:cTn id="31" dur="1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12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2000"/>
                                        <p:tgtEl>
                                          <p:spTgt spid="9"/>
                                        </p:tgtEl>
                                      </p:cBhvr>
                                    </p:animEffect>
                                  </p:childTnLst>
                                </p:cTn>
                              </p:par>
                              <p:par>
                                <p:cTn id="38" presetID="10" presetClass="entr" presetSubtype="0" fill="hold" nodeType="withEffect">
                                  <p:stCondLst>
                                    <p:cond delay="225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25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 presetClass="entr" presetSubtype="4" fill="hold" nodeType="withEffect">
                                  <p:stCondLst>
                                    <p:cond delay="2250"/>
                                  </p:stCondLst>
                                  <p:childTnLst>
                                    <p:set>
                                      <p:cBhvr>
                                        <p:cTn id="47" dur="1" fill="hold">
                                          <p:stCondLst>
                                            <p:cond delay="0"/>
                                          </p:stCondLst>
                                        </p:cTn>
                                        <p:tgtEl>
                                          <p:spTgt spid="3">
                                            <p:txEl>
                                              <p:pRg st="9" end="9"/>
                                            </p:txEl>
                                          </p:spTgt>
                                        </p:tgtEl>
                                        <p:attrNameLst>
                                          <p:attrName>style.visibility</p:attrName>
                                        </p:attrNameLst>
                                      </p:cBhvr>
                                      <p:to>
                                        <p:strVal val="visible"/>
                                      </p:to>
                                    </p:set>
                                    <p:anim calcmode="lin" valueType="num">
                                      <p:cBhvr additive="base">
                                        <p:cTn id="48" dur="125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circle(in)">
                                      <p:cBhvr>
                                        <p:cTn id="54" dur="2000"/>
                                        <p:tgtEl>
                                          <p:spTgt spid="11"/>
                                        </p:tgtEl>
                                      </p:cBhvr>
                                    </p:animEffect>
                                  </p:childTnLst>
                                </p:cTn>
                              </p:par>
                              <p:par>
                                <p:cTn id="55" presetID="16" presetClass="entr" presetSubtype="21" fill="hold" nodeType="withEffect">
                                  <p:stCondLst>
                                    <p:cond delay="225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1250"/>
                                        <p:tgtEl>
                                          <p:spTgt spid="3">
                                            <p:txEl>
                                              <p:pRg st="10" end="10"/>
                                            </p:txEl>
                                          </p:spTgt>
                                        </p:tgtEl>
                                      </p:cBhvr>
                                    </p:animEffect>
                                  </p:childTnLst>
                                </p:cTn>
                              </p:par>
                              <p:par>
                                <p:cTn id="58" presetID="16" presetClass="entr" presetSubtype="21" fill="hold" nodeType="withEffect">
                                  <p:stCondLst>
                                    <p:cond delay="225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barn(inVertical)">
                                      <p:cBhvr>
                                        <p:cTn id="60" dur="1250"/>
                                        <p:tgtEl>
                                          <p:spTgt spid="3">
                                            <p:txEl>
                                              <p:pRg st="11" end="11"/>
                                            </p:txEl>
                                          </p:spTgt>
                                        </p:tgtEl>
                                      </p:cBhvr>
                                    </p:animEffect>
                                  </p:childTnLst>
                                </p:cTn>
                              </p:par>
                              <p:par>
                                <p:cTn id="61" presetID="16" presetClass="entr" presetSubtype="21" fill="hold" nodeType="withEffect">
                                  <p:stCondLst>
                                    <p:cond delay="225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barn(inVertical)">
                                      <p:cBhvr>
                                        <p:cTn id="63" dur="1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51889D-E085-8B3F-59F3-1D45B327B80B}"/>
              </a:ext>
            </a:extLst>
          </p:cNvPr>
          <p:cNvSpPr>
            <a:spLocks noGrp="1"/>
          </p:cNvSpPr>
          <p:nvPr>
            <p:ph type="title"/>
          </p:nvPr>
        </p:nvSpPr>
        <p:spPr>
          <a:xfrm>
            <a:off x="214686" y="235756"/>
            <a:ext cx="11553245" cy="644055"/>
          </a:xfrm>
          <a:solidFill>
            <a:schemeClr val="bg2"/>
          </a:solidFill>
          <a:ln>
            <a:solidFill>
              <a:schemeClr val="bg2"/>
            </a:solidFill>
          </a:ln>
        </p:spPr>
        <p:txBody>
          <a:bodyPr>
            <a:norm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5400" dirty="0">
              <a:solidFill>
                <a:srgbClr val="0070C0"/>
              </a:solidFill>
              <a:effectLst>
                <a:outerShdw blurRad="38100" dist="38100" dir="2700000" algn="tl">
                  <a:srgbClr val="000000">
                    <a:alpha val="43137"/>
                  </a:srgbClr>
                </a:outerShdw>
              </a:effectLst>
            </a:endParaRPr>
          </a:p>
        </p:txBody>
      </p:sp>
      <p:pic>
        <p:nvPicPr>
          <p:cNvPr id="5" name="Espace réservé du contenu 4">
            <a:extLst>
              <a:ext uri="{FF2B5EF4-FFF2-40B4-BE49-F238E27FC236}">
                <a16:creationId xmlns:a16="http://schemas.microsoft.com/office/drawing/2014/main" id="{4D1589C3-A5FA-0A52-BDD8-5E1391D187D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10" y="1737360"/>
            <a:ext cx="4875102" cy="4562856"/>
          </a:xfrm>
          <a:ln>
            <a:solidFill>
              <a:schemeClr val="bg2"/>
            </a:solidFill>
          </a:ln>
        </p:spPr>
      </p:pic>
      <p:sp>
        <p:nvSpPr>
          <p:cNvPr id="4" name="Espace réservé du contenu 3">
            <a:extLst>
              <a:ext uri="{FF2B5EF4-FFF2-40B4-BE49-F238E27FC236}">
                <a16:creationId xmlns:a16="http://schemas.microsoft.com/office/drawing/2014/main" id="{1D493D68-42B8-E4D3-5DDB-7739DF513FD8}"/>
              </a:ext>
            </a:extLst>
          </p:cNvPr>
          <p:cNvSpPr>
            <a:spLocks noGrp="1"/>
          </p:cNvSpPr>
          <p:nvPr>
            <p:ph sz="half" idx="2"/>
          </p:nvPr>
        </p:nvSpPr>
        <p:spPr>
          <a:xfrm>
            <a:off x="6217920" y="1737360"/>
            <a:ext cx="5852160" cy="4131735"/>
          </a:xfrm>
          <a:ln>
            <a:solidFill>
              <a:schemeClr val="bg2"/>
            </a:solidFill>
          </a:ln>
        </p:spPr>
        <p:txBody>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lang="fr-FR" dirty="0">
                <a:solidFill>
                  <a:srgbClr val="000000">
                    <a:lumMod val="75000"/>
                    <a:lumOff val="25000"/>
                  </a:srgbClr>
                </a:solidFill>
                <a:effectLst>
                  <a:outerShdw blurRad="38100" dist="38100" dir="2700000" algn="tl">
                    <a:srgbClr val="000000">
                      <a:alpha val="43137"/>
                    </a:srgbClr>
                  </a:outerShdw>
                </a:effectLst>
                <a:latin typeface="Calibri" panose="020F0502020204030204"/>
              </a:rPr>
              <a:t> On remarque ici</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que </a:t>
            </a:r>
            <a:r>
              <a:rPr kumimoji="0" lang="fr-FR" sz="2000" b="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98.23%</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pour un échantillon représentant </a:t>
            </a:r>
            <a:r>
              <a:rPr kumimoji="0" lang="fr-FR" sz="2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1.0%</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de la masse totale de l’échantillon</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Et </a:t>
            </a:r>
            <a:r>
              <a:rPr kumimoji="0" lang="fr-FR" sz="2000" b="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98.08 %</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de taux de confiance pour un échantillon de </a:t>
            </a:r>
            <a:r>
              <a:rPr kumimoji="0" lang="fr-FR" sz="2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0.84 %</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de la masse totale.</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C est dans cette perspective qu’ on observe que pour s’assurer d’ avoir un taux de confiance de </a:t>
            </a:r>
            <a:r>
              <a:rPr kumimoji="0" lang="fr-FR" sz="2000" b="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98%</a:t>
            </a:r>
            <a:r>
              <a:rPr kumimoji="0" lang="fr-FR" sz="2000" b="0" i="0" u="none" strike="noStrike" kern="1200" cap="none" spc="0" normalizeH="0" baseline="0" noProof="0" dirty="0">
                <a:ln>
                  <a:noFill/>
                </a:ln>
                <a:solidFill>
                  <a:srgbClr val="000000">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 il faut regarder la taille de l’ échantillon sur </a:t>
            </a:r>
            <a:r>
              <a:rPr kumimoji="0" lang="fr-FR" sz="2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[ 0.84% ,1.0%] </a:t>
            </a:r>
            <a:r>
              <a:rPr kumimoji="0" lang="fr-FR" sz="2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a:ea typeface="+mn-ea"/>
                <a:cs typeface="+mn-cs"/>
              </a:rPr>
              <a:t>de la masse totale de l’ échantillon.</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fr-FR" sz="2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a:ea typeface="+mn-ea"/>
                <a:cs typeface="+mn-cs"/>
              </a:rPr>
              <a:t> Qui signifie qu’ on doit traiter </a:t>
            </a:r>
            <a:r>
              <a:rPr kumimoji="0" lang="fr-FR" sz="2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16 T </a:t>
            </a:r>
            <a:r>
              <a:rPr kumimoji="0" lang="fr-FR" sz="2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a:ea typeface="+mn-ea"/>
                <a:cs typeface="+mn-cs"/>
              </a:rPr>
              <a:t>à </a:t>
            </a:r>
            <a:r>
              <a:rPr kumimoji="0" lang="fr-FR" sz="2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panose="020F0502020204030204"/>
                <a:ea typeface="+mn-ea"/>
                <a:cs typeface="+mn-cs"/>
              </a:rPr>
              <a:t>19 T </a:t>
            </a:r>
            <a:r>
              <a:rPr kumimoji="0" lang="fr-FR" sz="2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a:ea typeface="+mn-ea"/>
                <a:cs typeface="+mn-cs"/>
              </a:rPr>
              <a:t>par mois pour s’assurer de tomber à un taux de confiance de </a:t>
            </a:r>
            <a:r>
              <a:rPr kumimoji="0" lang="fr-FR" sz="2000" b="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anose="020F0502020204030204"/>
                <a:ea typeface="+mn-ea"/>
                <a:cs typeface="+mn-cs"/>
              </a:rPr>
              <a:t>98%.</a:t>
            </a:r>
          </a:p>
          <a:p>
            <a:endParaRPr lang="fr-FR" dirty="0"/>
          </a:p>
        </p:txBody>
      </p:sp>
    </p:spTree>
    <p:extLst>
      <p:ext uri="{BB962C8B-B14F-4D97-AF65-F5344CB8AC3E}">
        <p14:creationId xmlns:p14="http://schemas.microsoft.com/office/powerpoint/2010/main" val="3055207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355EE1-0054-0A06-F726-8D0EBD217E3F}"/>
              </a:ext>
            </a:extLst>
          </p:cNvPr>
          <p:cNvSpPr>
            <a:spLocks noGrp="1"/>
          </p:cNvSpPr>
          <p:nvPr>
            <p:ph type="title"/>
          </p:nvPr>
        </p:nvSpPr>
        <p:spPr>
          <a:xfrm>
            <a:off x="201168" y="465152"/>
            <a:ext cx="11463395" cy="580445"/>
          </a:xfrm>
          <a:solidFill>
            <a:schemeClr val="bg2"/>
          </a:solidFill>
          <a:ln>
            <a:solidFill>
              <a:schemeClr val="bg2"/>
            </a:solidFill>
          </a:ln>
        </p:spPr>
        <p:txBody>
          <a:bodyPr>
            <a:normAutofit/>
          </a:bodyPr>
          <a:lstStyle/>
          <a:p>
            <a:r>
              <a:rPr kumimoji="0" lang="fr-FR" sz="1800" i="0" u="none" strike="noStrike" kern="1200" cap="none" spc="-50" normalizeH="0" baseline="0" noProof="0" dirty="0">
                <a:ln>
                  <a:noFill/>
                </a:ln>
                <a:solidFill>
                  <a:srgbClr val="0070C0"/>
                </a:solidFill>
                <a:effectLst>
                  <a:outerShdw blurRad="38100" dist="38100" dir="2700000" algn="tl">
                    <a:srgbClr val="000000">
                      <a:alpha val="43137"/>
                    </a:srgbClr>
                  </a:outerShdw>
                </a:effectLst>
                <a:uLnTx/>
                <a:uFillTx/>
                <a:latin typeface="Calibri Light" panose="020F0302020204030204"/>
              </a:rPr>
              <a:t>Nous allons maintenant proposer un critère global pour évaluer la variation de la taille de l'échantillon et du niveau de confiance en fonction du volume des déchets à trier.</a:t>
            </a:r>
            <a:endParaRPr lang="fr-FR" sz="5400" dirty="0">
              <a:solidFill>
                <a:srgbClr val="0070C0"/>
              </a:solidFill>
              <a:effectLst>
                <a:outerShdw blurRad="38100" dist="38100" dir="2700000" algn="tl">
                  <a:srgbClr val="000000">
                    <a:alpha val="43137"/>
                  </a:srgbClr>
                </a:outerShdw>
              </a:effectLst>
            </a:endParaRPr>
          </a:p>
        </p:txBody>
      </p:sp>
      <p:pic>
        <p:nvPicPr>
          <p:cNvPr id="6" name="Espace réservé du contenu 5">
            <a:extLst>
              <a:ext uri="{FF2B5EF4-FFF2-40B4-BE49-F238E27FC236}">
                <a16:creationId xmlns:a16="http://schemas.microsoft.com/office/drawing/2014/main" id="{E1363EE8-A238-34F9-DDF4-D2B6D37386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063" y="1757238"/>
            <a:ext cx="5916612" cy="4524292"/>
          </a:xfrm>
          <a:ln>
            <a:solidFill>
              <a:schemeClr val="bg2"/>
            </a:solidFill>
          </a:ln>
        </p:spPr>
      </p:pic>
      <p:pic>
        <p:nvPicPr>
          <p:cNvPr id="8" name="Espace réservé du contenu 7">
            <a:extLst>
              <a:ext uri="{FF2B5EF4-FFF2-40B4-BE49-F238E27FC236}">
                <a16:creationId xmlns:a16="http://schemas.microsoft.com/office/drawing/2014/main" id="{F5AD98A2-0A0A-D42B-EB6E-87687D12E9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5812" y="1757238"/>
            <a:ext cx="4937125" cy="4055165"/>
          </a:xfrm>
          <a:ln>
            <a:solidFill>
              <a:schemeClr val="bg2"/>
            </a:solidFill>
          </a:ln>
        </p:spPr>
      </p:pic>
    </p:spTree>
    <p:extLst>
      <p:ext uri="{BB962C8B-B14F-4D97-AF65-F5344CB8AC3E}">
        <p14:creationId xmlns:p14="http://schemas.microsoft.com/office/powerpoint/2010/main" val="4041823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101EA0-361C-7748-EAE7-E6C1CB4C831D}"/>
              </a:ext>
            </a:extLst>
          </p:cNvPr>
          <p:cNvSpPr>
            <a:spLocks noGrp="1"/>
          </p:cNvSpPr>
          <p:nvPr>
            <p:ph type="title"/>
          </p:nvPr>
        </p:nvSpPr>
        <p:spPr>
          <a:xfrm>
            <a:off x="685137" y="513806"/>
            <a:ext cx="10821725" cy="801188"/>
          </a:xfrm>
          <a:solidFill>
            <a:schemeClr val="bg2"/>
          </a:solidFill>
          <a:ln>
            <a:solidFill>
              <a:schemeClr val="bg2"/>
            </a:solidFill>
          </a:ln>
        </p:spPr>
        <p:txBody>
          <a:bodyPr>
            <a:noAutofit/>
          </a:bodyPr>
          <a:lstStyle/>
          <a:p>
            <a:r>
              <a:rPr lang="fr-FR" sz="1600" b="1" dirty="0">
                <a:solidFill>
                  <a:srgbClr val="0070C0"/>
                </a:solidFill>
                <a:effectLst>
                  <a:outerShdw blurRad="38100" dist="38100" dir="2700000" algn="tl">
                    <a:srgbClr val="000000">
                      <a:alpha val="43137"/>
                    </a:srgbClr>
                  </a:outerShdw>
                </a:effectLst>
              </a:rPr>
              <a:t>Les résultats de l'étude montrent que les déchets majoritaires (par exemple, JRM , EMR) sont généralement mieux caractérisés que les déchets minoritaires (par exemple, Film PEBD, Aluminium Souple). Cela s'explique par plusieurs facteurs </a:t>
            </a:r>
            <a:br>
              <a:rPr lang="fr-FR" sz="1600" b="1" dirty="0">
                <a:solidFill>
                  <a:srgbClr val="0070C0"/>
                </a:solidFill>
                <a:effectLst>
                  <a:outerShdw blurRad="38100" dist="38100" dir="2700000" algn="tl">
                    <a:srgbClr val="000000">
                      <a:alpha val="43137"/>
                    </a:srgbClr>
                  </a:outerShdw>
                </a:effectLst>
              </a:rPr>
            </a:br>
            <a:endParaRPr lang="fr-FR" sz="1600" b="1" dirty="0">
              <a:solidFill>
                <a:srgbClr val="0070C0"/>
              </a:solidFill>
              <a:effectLst>
                <a:outerShdw blurRad="38100" dist="38100" dir="2700000" algn="tl">
                  <a:srgbClr val="000000">
                    <a:alpha val="43137"/>
                  </a:srgbClr>
                </a:outerShdw>
              </a:effectLst>
            </a:endParaRPr>
          </a:p>
        </p:txBody>
      </p:sp>
      <p:pic>
        <p:nvPicPr>
          <p:cNvPr id="7" name="Espace réservé du contenu 6">
            <a:extLst>
              <a:ext uri="{FF2B5EF4-FFF2-40B4-BE49-F238E27FC236}">
                <a16:creationId xmlns:a16="http://schemas.microsoft.com/office/drawing/2014/main" id="{DCA3912B-1BCA-0C8F-D932-0851CCABA9A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1075" y="1773140"/>
            <a:ext cx="4938712" cy="4265709"/>
          </a:xfrm>
          <a:ln>
            <a:solidFill>
              <a:schemeClr val="bg2"/>
            </a:solidFill>
          </a:ln>
        </p:spPr>
      </p:pic>
      <p:pic>
        <p:nvPicPr>
          <p:cNvPr id="12" name="Espace réservé du contenu 11">
            <a:extLst>
              <a:ext uri="{FF2B5EF4-FFF2-40B4-BE49-F238E27FC236}">
                <a16:creationId xmlns:a16="http://schemas.microsoft.com/office/drawing/2014/main" id="{D3A65D97-5F44-C372-B0F0-6DD483B0A8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773141"/>
            <a:ext cx="5822687" cy="4265709"/>
          </a:xfrm>
          <a:ln>
            <a:solidFill>
              <a:schemeClr val="bg2"/>
            </a:solidFill>
          </a:ln>
        </p:spPr>
      </p:pic>
    </p:spTree>
    <p:extLst>
      <p:ext uri="{BB962C8B-B14F-4D97-AF65-F5344CB8AC3E}">
        <p14:creationId xmlns:p14="http://schemas.microsoft.com/office/powerpoint/2010/main" val="6527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08D7C-423F-954B-F93A-8151801C669E}"/>
              </a:ext>
            </a:extLst>
          </p:cNvPr>
          <p:cNvSpPr>
            <a:spLocks noGrp="1"/>
          </p:cNvSpPr>
          <p:nvPr>
            <p:ph type="title"/>
          </p:nvPr>
        </p:nvSpPr>
        <p:spPr>
          <a:xfrm>
            <a:off x="4286250" y="6353175"/>
            <a:ext cx="2743200" cy="504825"/>
          </a:xfrm>
        </p:spPr>
        <p:txBody>
          <a:bodyPr>
            <a:normAutofit fontScale="90000"/>
          </a:bodyPr>
          <a:lstStyle/>
          <a:p>
            <a:r>
              <a:rPr lang="fr-FR" sz="2400" dirty="0">
                <a:effectLst>
                  <a:outerShdw blurRad="38100" dist="38100" dir="2700000" algn="tl">
                    <a:srgbClr val="000000">
                      <a:alpha val="43137"/>
                    </a:srgbClr>
                  </a:outerShdw>
                </a:effectLst>
              </a:rPr>
              <a:t>             </a:t>
            </a:r>
            <a:r>
              <a:rPr lang="fr-FR" sz="2400" dirty="0">
                <a:solidFill>
                  <a:srgbClr val="002060"/>
                </a:solidFill>
                <a:effectLst>
                  <a:outerShdw blurRad="38100" dist="38100" dir="2700000" algn="tl">
                    <a:srgbClr val="000000">
                      <a:alpha val="43137"/>
                    </a:srgbClr>
                  </a:outerShdw>
                </a:effectLst>
                <a:latin typeface="Algerian" panose="04020705040A02060702" pitchFamily="82" charset="0"/>
              </a:rPr>
              <a:t>Recommandations</a:t>
            </a:r>
            <a:r>
              <a:rPr lang="fr-FR" sz="2400" dirty="0">
                <a:effectLst>
                  <a:outerShdw blurRad="38100" dist="38100" dir="2700000" algn="tl">
                    <a:srgbClr val="000000">
                      <a:alpha val="43137"/>
                    </a:srgbClr>
                  </a:outerShdw>
                </a:effectLst>
              </a:rPr>
              <a:t> </a:t>
            </a:r>
          </a:p>
        </p:txBody>
      </p:sp>
      <p:pic>
        <p:nvPicPr>
          <p:cNvPr id="16" name="Espace réservé du contenu 15">
            <a:extLst>
              <a:ext uri="{FF2B5EF4-FFF2-40B4-BE49-F238E27FC236}">
                <a16:creationId xmlns:a16="http://schemas.microsoft.com/office/drawing/2014/main" id="{CA03BD0E-B913-05D3-EC48-E0703F25D7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 y="1725433"/>
            <a:ext cx="4786312" cy="4446766"/>
          </a:xfrm>
          <a:ln>
            <a:solidFill>
              <a:schemeClr val="bg2"/>
            </a:solidFill>
          </a:ln>
        </p:spPr>
      </p:pic>
      <p:pic>
        <p:nvPicPr>
          <p:cNvPr id="20" name="Espace réservé du contenu 19">
            <a:extLst>
              <a:ext uri="{FF2B5EF4-FFF2-40B4-BE49-F238E27FC236}">
                <a16:creationId xmlns:a16="http://schemas.microsoft.com/office/drawing/2014/main" id="{DF164534-D21F-1EEC-AC65-651BE981E9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725433"/>
            <a:ext cx="5821362" cy="4446766"/>
          </a:xfrm>
          <a:ln>
            <a:solidFill>
              <a:schemeClr val="bg2"/>
            </a:solidFill>
          </a:ln>
        </p:spPr>
      </p:pic>
      <p:sp>
        <p:nvSpPr>
          <p:cNvPr id="6" name="ZoneTexte 5">
            <a:extLst>
              <a:ext uri="{FF2B5EF4-FFF2-40B4-BE49-F238E27FC236}">
                <a16:creationId xmlns:a16="http://schemas.microsoft.com/office/drawing/2014/main" id="{D3378085-5ABF-E375-E4E9-EA2B0D73EBD2}"/>
              </a:ext>
            </a:extLst>
          </p:cNvPr>
          <p:cNvSpPr txBox="1"/>
          <p:nvPr/>
        </p:nvSpPr>
        <p:spPr>
          <a:xfrm>
            <a:off x="152400" y="515778"/>
            <a:ext cx="11944349" cy="646331"/>
          </a:xfrm>
          <a:prstGeom prst="rect">
            <a:avLst/>
          </a:prstGeom>
          <a:solidFill>
            <a:schemeClr val="bg2"/>
          </a:solidFill>
          <a:ln>
            <a:solidFill>
              <a:schemeClr val="bg2"/>
            </a:solidFill>
          </a:ln>
        </p:spPr>
        <p:txBody>
          <a:bodyPr wrap="square">
            <a:spAutoFit/>
          </a:bodyPr>
          <a:lstStyle/>
          <a:p>
            <a:r>
              <a:rPr lang="fr-FR" dirty="0">
                <a:solidFill>
                  <a:srgbClr val="0070C0"/>
                </a:solidFill>
                <a:effectLst>
                  <a:outerShdw blurRad="38100" dist="38100" dir="2700000" algn="tl">
                    <a:srgbClr val="000000">
                      <a:alpha val="43137"/>
                    </a:srgbClr>
                  </a:outerShdw>
                </a:effectLst>
              </a:rPr>
              <a:t>Ces catégories affichent le taux de confiance le plus élevé et  Il y a une augmentation constante, indiquant un niveau élevé de fiabilité dans ces catégories à travers différentes tailles d'échantillon.</a:t>
            </a:r>
          </a:p>
        </p:txBody>
      </p:sp>
    </p:spTree>
    <p:extLst>
      <p:ext uri="{BB962C8B-B14F-4D97-AF65-F5344CB8AC3E}">
        <p14:creationId xmlns:p14="http://schemas.microsoft.com/office/powerpoint/2010/main" val="2659683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2B9D99-806A-2D43-DB65-F96A355C8C33}"/>
              </a:ext>
            </a:extLst>
          </p:cNvPr>
          <p:cNvSpPr>
            <a:spLocks noGrp="1"/>
          </p:cNvSpPr>
          <p:nvPr>
            <p:ph type="title"/>
          </p:nvPr>
        </p:nvSpPr>
        <p:spPr>
          <a:xfrm>
            <a:off x="294198" y="278296"/>
            <a:ext cx="10861166" cy="636104"/>
          </a:xfrm>
          <a:solidFill>
            <a:schemeClr val="bg2"/>
          </a:solidFill>
          <a:ln>
            <a:solidFill>
              <a:schemeClr val="bg2"/>
            </a:solidFill>
          </a:ln>
        </p:spPr>
        <p:txBody>
          <a:bodyPr>
            <a:noAutofit/>
          </a:bodyPr>
          <a:lstStyle/>
          <a:p>
            <a:r>
              <a:rPr lang="fr-FR" sz="1800" dirty="0">
                <a:solidFill>
                  <a:srgbClr val="0070C0"/>
                </a:solidFill>
                <a:effectLst>
                  <a:outerShdw blurRad="38100" dist="38100" dir="2700000" algn="tl">
                    <a:srgbClr val="000000">
                      <a:alpha val="43137"/>
                    </a:srgbClr>
                  </a:outerShdw>
                </a:effectLst>
              </a:rPr>
              <a:t>Cette catégorie affiche le taux de confiance le plus élevé, commençant à environ 97 \% et atteignant environ 99 \%. Il y a une augmentation constante, indiquant un niveau élevé de fiabilité dans cette catégorie à travers différentes tailles d'échantillon.</a:t>
            </a:r>
          </a:p>
        </p:txBody>
      </p:sp>
      <p:pic>
        <p:nvPicPr>
          <p:cNvPr id="7" name="Espace réservé du contenu 6">
            <a:extLst>
              <a:ext uri="{FF2B5EF4-FFF2-40B4-BE49-F238E27FC236}">
                <a16:creationId xmlns:a16="http://schemas.microsoft.com/office/drawing/2014/main" id="{3973DBF0-84B1-3D04-FE56-056DDD2460F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9512" y="1749286"/>
            <a:ext cx="4859199" cy="4480063"/>
          </a:xfrm>
          <a:ln>
            <a:solidFill>
              <a:schemeClr val="bg2"/>
            </a:solidFill>
          </a:ln>
        </p:spPr>
      </p:pic>
      <p:pic>
        <p:nvPicPr>
          <p:cNvPr id="12" name="Espace réservé du contenu 11">
            <a:extLst>
              <a:ext uri="{FF2B5EF4-FFF2-40B4-BE49-F238E27FC236}">
                <a16:creationId xmlns:a16="http://schemas.microsoft.com/office/drawing/2014/main" id="{425AA78F-5E14-3E36-AE2A-D832DF1EAD0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18239" y="1749287"/>
            <a:ext cx="5597399" cy="4142630"/>
          </a:xfrm>
          <a:ln>
            <a:solidFill>
              <a:schemeClr val="bg2"/>
            </a:solidFill>
          </a:ln>
        </p:spPr>
      </p:pic>
    </p:spTree>
    <p:extLst>
      <p:ext uri="{BB962C8B-B14F-4D97-AF65-F5344CB8AC3E}">
        <p14:creationId xmlns:p14="http://schemas.microsoft.com/office/powerpoint/2010/main" val="3746721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9ACAF9-388A-DFAD-3CCB-7C4BB998A8D1}"/>
              </a:ext>
            </a:extLst>
          </p:cNvPr>
          <p:cNvSpPr>
            <a:spLocks noGrp="1"/>
          </p:cNvSpPr>
          <p:nvPr>
            <p:ph type="title"/>
          </p:nvPr>
        </p:nvSpPr>
        <p:spPr>
          <a:xfrm>
            <a:off x="152400" y="384645"/>
            <a:ext cx="11944350" cy="678511"/>
          </a:xfrm>
          <a:solidFill>
            <a:schemeClr val="bg2"/>
          </a:solidFill>
          <a:ln>
            <a:solidFill>
              <a:schemeClr val="bg2"/>
            </a:solidFill>
          </a:ln>
        </p:spPr>
        <p:txBody>
          <a:bodyPr>
            <a:noAutofit/>
          </a:bodyPr>
          <a:lstStyle/>
          <a:p>
            <a:r>
              <a:rPr lang="fr-FR" sz="1600" dirty="0">
                <a:solidFill>
                  <a:srgbClr val="0070C0"/>
                </a:solidFill>
                <a:effectLst>
                  <a:outerShdw blurRad="38100" dist="38100" dir="2700000" algn="tl">
                    <a:srgbClr val="000000">
                      <a:alpha val="43137"/>
                    </a:srgbClr>
                  </a:outerShdw>
                </a:effectLst>
              </a:rPr>
              <a:t>Les graphes sont des outils essentiels pour analyser les données d'échantillonnage et comprendre l'impact de la taille de l'échantillon sur la précision des estimations de la qualité du tri. Ils permettent à </a:t>
            </a:r>
            <a:r>
              <a:rPr lang="fr-FR" sz="1600" dirty="0" err="1">
                <a:solidFill>
                  <a:srgbClr val="0070C0"/>
                </a:solidFill>
                <a:effectLst>
                  <a:outerShdw blurRad="38100" dist="38100" dir="2700000" algn="tl">
                    <a:srgbClr val="000000">
                      <a:alpha val="43137"/>
                    </a:srgbClr>
                  </a:outerShdw>
                </a:effectLst>
              </a:rPr>
              <a:t>Vauché</a:t>
            </a:r>
            <a:r>
              <a:rPr lang="fr-FR" sz="1600" dirty="0">
                <a:solidFill>
                  <a:srgbClr val="0070C0"/>
                </a:solidFill>
                <a:effectLst>
                  <a:outerShdw blurRad="38100" dist="38100" dir="2700000" algn="tl">
                    <a:srgbClr val="000000">
                      <a:alpha val="43137"/>
                    </a:srgbClr>
                  </a:outerShdw>
                </a:effectLst>
              </a:rPr>
              <a:t> d'optimiser ses processus de tri et de garantir la qualité de ses produits de recyclage</a:t>
            </a:r>
          </a:p>
        </p:txBody>
      </p:sp>
      <p:pic>
        <p:nvPicPr>
          <p:cNvPr id="18" name="Espace réservé du contenu 17">
            <a:extLst>
              <a:ext uri="{FF2B5EF4-FFF2-40B4-BE49-F238E27FC236}">
                <a16:creationId xmlns:a16="http://schemas.microsoft.com/office/drawing/2014/main" id="{C01D76B3-0412-65CD-ABC1-5DF2564D9E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 y="1725433"/>
            <a:ext cx="5600700" cy="4551541"/>
          </a:xfrm>
          <a:ln>
            <a:solidFill>
              <a:schemeClr val="bg2"/>
            </a:solidFill>
          </a:ln>
        </p:spPr>
      </p:pic>
      <p:pic>
        <p:nvPicPr>
          <p:cNvPr id="12" name="Espace réservé du contenu 11">
            <a:extLst>
              <a:ext uri="{FF2B5EF4-FFF2-40B4-BE49-F238E27FC236}">
                <a16:creationId xmlns:a16="http://schemas.microsoft.com/office/drawing/2014/main" id="{9DCF016E-817D-4D01-62D6-0702063F7B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725433"/>
            <a:ext cx="5878512" cy="4408666"/>
          </a:xfrm>
          <a:ln>
            <a:solidFill>
              <a:schemeClr val="bg2"/>
            </a:solidFill>
          </a:ln>
        </p:spPr>
      </p:pic>
      <p:sp>
        <p:nvSpPr>
          <p:cNvPr id="4" name="ZoneTexte 3">
            <a:extLst>
              <a:ext uri="{FF2B5EF4-FFF2-40B4-BE49-F238E27FC236}">
                <a16:creationId xmlns:a16="http://schemas.microsoft.com/office/drawing/2014/main" id="{B5BDEF29-0D78-F0DB-1EC3-4148EE6E89AA}"/>
              </a:ext>
            </a:extLst>
          </p:cNvPr>
          <p:cNvSpPr txBox="1"/>
          <p:nvPr/>
        </p:nvSpPr>
        <p:spPr>
          <a:xfrm>
            <a:off x="60385" y="6354476"/>
            <a:ext cx="11846584" cy="461665"/>
          </a:xfrm>
          <a:prstGeom prst="rect">
            <a:avLst/>
          </a:prstGeom>
          <a:noFill/>
        </p:spPr>
        <p:txBody>
          <a:bodyPr wrap="square">
            <a:spAutoFit/>
          </a:bodyPr>
          <a:lstStyle/>
          <a:p>
            <a:r>
              <a:rPr lang="fr-FR" sz="1200" dirty="0"/>
              <a:t> Ainsi, proposons un plan d’échantillonnage comme échantillonnage par stratification. Le principe de la stratification : découper la population en sous-ensembles appelés strates et réaliser un sondage dans chacune d’elle.</a:t>
            </a:r>
          </a:p>
        </p:txBody>
      </p:sp>
    </p:spTree>
    <p:extLst>
      <p:ext uri="{BB962C8B-B14F-4D97-AF65-F5344CB8AC3E}">
        <p14:creationId xmlns:p14="http://schemas.microsoft.com/office/powerpoint/2010/main" val="371014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976BA-21B6-7DF3-0953-8A40AEE8550D}"/>
              </a:ext>
            </a:extLst>
          </p:cNvPr>
          <p:cNvSpPr>
            <a:spLocks noGrp="1"/>
          </p:cNvSpPr>
          <p:nvPr>
            <p:ph type="title"/>
          </p:nvPr>
        </p:nvSpPr>
        <p:spPr>
          <a:xfrm>
            <a:off x="4598126" y="473247"/>
            <a:ext cx="2804159" cy="563073"/>
          </a:xfrm>
          <a:solidFill>
            <a:schemeClr val="bg2"/>
          </a:solidFill>
          <a:ln>
            <a:solidFill>
              <a:schemeClr val="bg2"/>
            </a:solidFill>
          </a:ln>
        </p:spPr>
        <p:txBody>
          <a:bodyPr>
            <a:noAutofit/>
          </a:bodyPr>
          <a:lstStyle/>
          <a:p>
            <a:r>
              <a:rPr lang="fr-FR" sz="2800" b="1" dirty="0">
                <a:solidFill>
                  <a:srgbClr val="0070C0"/>
                </a:solidFill>
                <a:effectLst>
                  <a:outerShdw blurRad="38100" dist="38100" dir="2700000" algn="tl">
                    <a:srgbClr val="000000">
                      <a:alpha val="43137"/>
                    </a:srgbClr>
                  </a:outerShdw>
                </a:effectLst>
              </a:rPr>
              <a:t>En conclusion...</a:t>
            </a:r>
          </a:p>
        </p:txBody>
      </p:sp>
      <p:sp>
        <p:nvSpPr>
          <p:cNvPr id="3" name="Espace réservé du contenu 2">
            <a:extLst>
              <a:ext uri="{FF2B5EF4-FFF2-40B4-BE49-F238E27FC236}">
                <a16:creationId xmlns:a16="http://schemas.microsoft.com/office/drawing/2014/main" id="{1D55D1B4-51C7-242A-1FB5-A4C4C0E41529}"/>
              </a:ext>
            </a:extLst>
          </p:cNvPr>
          <p:cNvSpPr>
            <a:spLocks noGrp="1"/>
          </p:cNvSpPr>
          <p:nvPr>
            <p:ph idx="1"/>
          </p:nvPr>
        </p:nvSpPr>
        <p:spPr>
          <a:xfrm>
            <a:off x="63610" y="1438275"/>
            <a:ext cx="12006470" cy="4852797"/>
          </a:xfrm>
          <a:ln>
            <a:solidFill>
              <a:schemeClr val="bg2"/>
            </a:solidFill>
          </a:ln>
          <a:effectLst>
            <a:glow rad="63500">
              <a:schemeClr val="accent6">
                <a:satMod val="175000"/>
                <a:alpha val="40000"/>
              </a:schemeClr>
            </a:glow>
          </a:effectLst>
        </p:spPr>
        <p:txBody>
          <a:bodyPr>
            <a:normAutofit/>
          </a:bodyPr>
          <a:lstStyle/>
          <a:p>
            <a:pPr>
              <a:buFont typeface="Wingdings" panose="05000000000000000000" pitchFamily="2" charset="2"/>
              <a:buChar char="§"/>
            </a:pPr>
            <a:r>
              <a:rPr lang="fr-FR" dirty="0"/>
              <a:t> </a:t>
            </a:r>
            <a:r>
              <a:rPr lang="fr-FR" dirty="0">
                <a:effectLst>
                  <a:outerShdw blurRad="38100" dist="38100" dir="2700000" algn="tl">
                    <a:srgbClr val="000000">
                      <a:alpha val="43137"/>
                    </a:srgbClr>
                  </a:outerShdw>
                </a:effectLst>
              </a:rPr>
              <a:t>En conclusion, cette étude met en évidence l'importance cruciale de la taille de l'échantillon dans l'évaluation précise de la qualité du tri des déchets. Les résultats obtenus montrent clairement que des échantillons plus grands augmentent significativement la fiabilité des estimations statistiques, comme le démontre l'amélioration progressive des taux de confiance avec l'augmentation de la taille des échantillons.</a:t>
            </a:r>
          </a:p>
          <a:p>
            <a:pPr marL="0" indent="0">
              <a:buNone/>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r>
              <a:rPr lang="fr-FR" dirty="0">
                <a:effectLst>
                  <a:outerShdw blurRad="38100" dist="38100" dir="2700000" algn="tl">
                    <a:srgbClr val="000000">
                      <a:alpha val="43137"/>
                    </a:srgbClr>
                  </a:outerShdw>
                </a:effectLst>
              </a:rPr>
              <a:t>  En particulier, nos résultats soulignent l’importance d’utiliser des taille d’échantillon appropriées pour garantir la validité des analyse de tri des déchets, Par exemple pour garantir un taux de confiance de </a:t>
            </a:r>
            <a:r>
              <a:rPr lang="fr-FR" dirty="0">
                <a:solidFill>
                  <a:srgbClr val="0070C0"/>
                </a:solidFill>
                <a:effectLst>
                  <a:outerShdw blurRad="38100" dist="38100" dir="2700000" algn="tl">
                    <a:srgbClr val="000000">
                      <a:alpha val="43137"/>
                    </a:srgbClr>
                  </a:outerShdw>
                </a:effectLst>
              </a:rPr>
              <a:t>98%</a:t>
            </a:r>
            <a:r>
              <a:rPr lang="fr-FR" dirty="0">
                <a:effectLst>
                  <a:outerShdw blurRad="38100" dist="38100" dir="2700000" algn="tl">
                    <a:srgbClr val="000000">
                      <a:alpha val="43137"/>
                    </a:srgbClr>
                  </a:outerShdw>
                </a:effectLst>
              </a:rPr>
              <a:t>, il est nécessaire de choisir des échantillons repressentant entre </a:t>
            </a:r>
            <a:r>
              <a:rPr lang="fr-FR" dirty="0">
                <a:solidFill>
                  <a:srgbClr val="FFC000"/>
                </a:solidFill>
                <a:effectLst>
                  <a:outerShdw blurRad="38100" dist="38100" dir="2700000" algn="tl">
                    <a:srgbClr val="000000">
                      <a:alpha val="43137"/>
                    </a:srgbClr>
                  </a:outerShdw>
                </a:effectLst>
              </a:rPr>
              <a:t>0.85% </a:t>
            </a:r>
            <a:r>
              <a:rPr lang="fr-FR" dirty="0">
                <a:effectLst>
                  <a:outerShdw blurRad="38100" dist="38100" dir="2700000" algn="tl">
                    <a:srgbClr val="000000">
                      <a:alpha val="43137"/>
                    </a:srgbClr>
                  </a:outerShdw>
                </a:effectLst>
              </a:rPr>
              <a:t>et </a:t>
            </a:r>
            <a:r>
              <a:rPr lang="fr-FR" dirty="0">
                <a:solidFill>
                  <a:srgbClr val="FFC000"/>
                </a:solidFill>
                <a:effectLst>
                  <a:outerShdw blurRad="38100" dist="38100" dir="2700000" algn="tl">
                    <a:srgbClr val="000000">
                      <a:alpha val="43137"/>
                    </a:srgbClr>
                  </a:outerShdw>
                </a:effectLst>
              </a:rPr>
              <a:t>1% </a:t>
            </a:r>
            <a:r>
              <a:rPr lang="fr-FR" dirty="0">
                <a:effectLst>
                  <a:outerShdw blurRad="38100" dist="38100" dir="2700000" algn="tl">
                    <a:srgbClr val="000000">
                      <a:alpha val="43137"/>
                    </a:srgbClr>
                  </a:outerShdw>
                </a:effectLst>
              </a:rPr>
              <a:t>de la masse totale de déchets, correspondant à une masse de </a:t>
            </a:r>
            <a:r>
              <a:rPr lang="fr-FR" dirty="0">
                <a:solidFill>
                  <a:srgbClr val="FFC000"/>
                </a:solidFill>
                <a:effectLst>
                  <a:outerShdw blurRad="38100" dist="38100" dir="2700000" algn="tl">
                    <a:srgbClr val="000000">
                      <a:alpha val="43137"/>
                    </a:srgbClr>
                  </a:outerShdw>
                </a:effectLst>
              </a:rPr>
              <a:t>14 à 16 tonnes /mois </a:t>
            </a:r>
            <a:r>
              <a:rPr lang="fr-FR" dirty="0">
                <a:effectLst>
                  <a:outerShdw blurRad="38100" dist="38100" dir="2700000" algn="tl">
                    <a:srgbClr val="000000">
                      <a:alpha val="43137"/>
                    </a:srgbClr>
                  </a:outerShdw>
                </a:effectLst>
              </a:rPr>
              <a:t>parmi 1666 Tonnes.</a:t>
            </a:r>
          </a:p>
          <a:p>
            <a:pPr>
              <a:buFont typeface="Wingdings" panose="05000000000000000000" pitchFamily="2" charset="2"/>
              <a:buChar char="§"/>
            </a:pPr>
            <a:r>
              <a:rPr lang="fr-FR" dirty="0">
                <a:effectLst>
                  <a:outerShdw blurRad="38100" dist="38100" dir="2700000" algn="tl">
                    <a:srgbClr val="000000">
                      <a:alpha val="43137"/>
                    </a:srgbClr>
                  </a:outerShdw>
                </a:effectLst>
              </a:rPr>
              <a:t> Ces observations mettent en lumière que des échantillons plus grands, bien qu’exigeant plus de ressources en termes de temps et de traitement, fournissant des estimations plus précises et fiables, Ainsi, pour des études futures sur la gestion des déchets, il est recommander de privilégier des tailles d’échantillon conséquentes pour améliorer la précision des évaluations statistiques et garantir une meilleure prise de décision dans le processus de tri</a:t>
            </a:r>
            <a:endParaRPr lang="fr-FR" dirty="0"/>
          </a:p>
          <a:p>
            <a:pPr>
              <a:buFont typeface="Wingdings" panose="05000000000000000000" pitchFamily="2" charset="2"/>
              <a:buChar char="§"/>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endParaRPr lang="fr-FR" dirty="0">
              <a:effectLst>
                <a:outerShdw blurRad="38100" dist="38100" dir="2700000" algn="tl">
                  <a:srgbClr val="000000">
                    <a:alpha val="43137"/>
                  </a:srgbClr>
                </a:outerShdw>
              </a:effectLst>
            </a:endParaRPr>
          </a:p>
          <a:p>
            <a:pPr>
              <a:buFont typeface="Wingdings" panose="05000000000000000000" pitchFamily="2" charset="2"/>
              <a:buChar char="§"/>
            </a:pPr>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661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A3515-48EE-C1E8-9764-11DCCD06819B}"/>
              </a:ext>
            </a:extLst>
          </p:cNvPr>
          <p:cNvSpPr>
            <a:spLocks noGrp="1"/>
          </p:cNvSpPr>
          <p:nvPr>
            <p:ph type="title"/>
          </p:nvPr>
        </p:nvSpPr>
        <p:spPr>
          <a:xfrm>
            <a:off x="2762250" y="173736"/>
            <a:ext cx="7439273" cy="533930"/>
          </a:xfrm>
          <a:ln>
            <a:solidFill>
              <a:schemeClr val="bg2"/>
            </a:solidFill>
          </a:ln>
        </p:spPr>
        <p:txBody>
          <a:bodyPr>
            <a:noAutofit/>
          </a:bodyPr>
          <a:lstStyle/>
          <a:p>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Problématique : Maximiser la Pureté tout en Valorisant les  Déchets</a:t>
            </a:r>
            <a:endParaRPr lang="fr-FR" sz="2000" dirty="0">
              <a:solidFill>
                <a:srgbClr val="0070C0"/>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693860B5-E475-E902-1760-DF4071B457E3}"/>
              </a:ext>
            </a:extLst>
          </p:cNvPr>
          <p:cNvSpPr>
            <a:spLocks noGrp="1"/>
          </p:cNvSpPr>
          <p:nvPr>
            <p:ph idx="1"/>
          </p:nvPr>
        </p:nvSpPr>
        <p:spPr>
          <a:xfrm>
            <a:off x="128016" y="1033272"/>
            <a:ext cx="11932920" cy="5212080"/>
          </a:xfrm>
          <a:ln>
            <a:solidFill>
              <a:schemeClr val="bg2"/>
            </a:solidFill>
          </a:ln>
          <a:effectLst>
            <a:glow rad="63500">
              <a:schemeClr val="accent5">
                <a:satMod val="175000"/>
                <a:alpha val="40000"/>
              </a:schemeClr>
            </a:glow>
          </a:effectLst>
        </p:spPr>
        <p:txBody>
          <a:bodyPr>
            <a:normAutofit/>
          </a:bodyPr>
          <a:lstStyle/>
          <a:p>
            <a:pPr>
              <a:buFont typeface="Wingdings" panose="05000000000000000000" pitchFamily="2" charset="2"/>
              <a:buChar char="q"/>
            </a:pPr>
            <a:r>
              <a:rPr lang="fr-FR" sz="1600" dirty="0">
                <a:effectLst>
                  <a:outerShdw blurRad="38100" dist="38100" dir="2700000" algn="tl">
                    <a:srgbClr val="000000">
                      <a:alpha val="43137"/>
                    </a:srgbClr>
                  </a:outerShdw>
                </a:effectLst>
              </a:rPr>
              <a:t> Comment peut on choisir un échantillon représentatif Pour comprendre au final l’ ensemble de la population ?</a:t>
            </a:r>
          </a:p>
          <a:p>
            <a:pPr marL="0" indent="0">
              <a:buNone/>
            </a:pPr>
            <a:endParaRPr lang="fr-FR" sz="1600" dirty="0">
              <a:effectLst>
                <a:outerShdw blurRad="38100" dist="38100" dir="2700000" algn="tl">
                  <a:srgbClr val="000000">
                    <a:alpha val="43137"/>
                  </a:srgbClr>
                </a:outerShdw>
              </a:effectLst>
            </a:endParaRPr>
          </a:p>
          <a:p>
            <a:pPr>
              <a:buFont typeface="Wingdings" panose="05000000000000000000" pitchFamily="2" charset="2"/>
              <a:buChar char="q"/>
            </a:pPr>
            <a:r>
              <a:rPr lang="fr-FR" sz="1600" dirty="0">
                <a:effectLst>
                  <a:outerShdw blurRad="38100" dist="38100" dir="2700000" algn="tl">
                    <a:srgbClr val="000000">
                      <a:alpha val="43137"/>
                    </a:srgbClr>
                  </a:outerShdw>
                </a:effectLst>
              </a:rPr>
              <a:t> Population Pléthorique :  Imaginez qu'on interroge 50 personnes pour comprendre le comportement de 20000 personnes. De même, </a:t>
            </a:r>
            <a:r>
              <a:rPr lang="fr-FR" sz="1600" dirty="0" err="1">
                <a:effectLst>
                  <a:outerShdw blurRad="38100" dist="38100" dir="2700000" algn="tl">
                    <a:srgbClr val="000000">
                      <a:alpha val="43137"/>
                    </a:srgbClr>
                  </a:outerShdw>
                </a:effectLst>
              </a:rPr>
              <a:t>Vauché</a:t>
            </a:r>
            <a:r>
              <a:rPr lang="fr-FR" sz="1600" dirty="0">
                <a:effectLst>
                  <a:outerShdw blurRad="38100" dist="38100" dir="2700000" algn="tl">
                    <a:srgbClr val="000000">
                      <a:alpha val="43137"/>
                    </a:srgbClr>
                  </a:outerShdw>
                </a:effectLst>
              </a:rPr>
              <a:t> doit échantillonner les déchets pour garantir la qualité de l'ensemble.</a:t>
            </a:r>
          </a:p>
          <a:p>
            <a:pPr marL="0" indent="0">
              <a:buNone/>
            </a:pPr>
            <a:endParaRPr lang="fr-FR" sz="1600" dirty="0">
              <a:effectLst>
                <a:outerShdw blurRad="38100" dist="38100" dir="2700000" algn="tl">
                  <a:srgbClr val="000000">
                    <a:alpha val="43137"/>
                  </a:srgbClr>
                </a:outerShdw>
              </a:effectLst>
            </a:endParaRPr>
          </a:p>
          <a:p>
            <a:pPr>
              <a:buFont typeface="Wingdings" panose="05000000000000000000" pitchFamily="2" charset="2"/>
              <a:buChar char="q"/>
            </a:pPr>
            <a:r>
              <a:rPr lang="fr-FR" sz="1600" dirty="0">
                <a:effectLst>
                  <a:outerShdw blurRad="38100" dist="38100" dir="2700000" algn="tl">
                    <a:srgbClr val="000000">
                      <a:alpha val="43137"/>
                    </a:srgbClr>
                  </a:outerShdw>
                </a:effectLst>
              </a:rPr>
              <a:t> Comment peut-on extraire 1000 kilogrammes de carton de haute pureté à partir de 1000.000 tonnes de déchets hétérogènes ?  </a:t>
            </a:r>
          </a:p>
          <a:p>
            <a:pPr>
              <a:buFont typeface="Wingdings" panose="05000000000000000000" pitchFamily="2" charset="2"/>
              <a:buChar char="q"/>
            </a:pPr>
            <a:r>
              <a:rPr lang="fr-FR" sz="1600" dirty="0">
                <a:effectLst>
                  <a:outerShdw blurRad="38100" dist="38100" dir="2700000" algn="tl">
                    <a:srgbClr val="000000">
                      <a:alpha val="43137"/>
                    </a:srgbClr>
                  </a:outerShdw>
                </a:effectLst>
              </a:rPr>
              <a:t> Contraintes de Pureté et de Temps :  L'usine doit respecter des contraintes de pureté (par exemple, 95 % de carton pur) tout en minimisant le temps de traitement.           </a:t>
            </a:r>
          </a:p>
          <a:p>
            <a:pPr marL="0" indent="0">
              <a:buNone/>
            </a:pPr>
            <a:r>
              <a:rPr lang="fr-FR" sz="1600" dirty="0">
                <a:effectLst>
                  <a:outerShdw blurRad="38100" dist="38100" dir="2700000" algn="tl">
                    <a:srgbClr val="000000">
                      <a:alpha val="43137"/>
                    </a:srgbClr>
                  </a:outerShdw>
                </a:effectLst>
              </a:rPr>
              <a:t> </a:t>
            </a:r>
          </a:p>
          <a:p>
            <a:pPr marL="0" indent="0">
              <a:buNone/>
            </a:pPr>
            <a:endParaRPr lang="fr-FR" sz="1600" dirty="0">
              <a:effectLst>
                <a:outerShdw blurRad="38100" dist="38100" dir="2700000" algn="tl">
                  <a:srgbClr val="000000">
                    <a:alpha val="43137"/>
                  </a:srgbClr>
                </a:outerShdw>
              </a:effectLst>
            </a:endParaRPr>
          </a:p>
          <a:p>
            <a:pPr>
              <a:buFont typeface="Wingdings" panose="05000000000000000000" pitchFamily="2" charset="2"/>
              <a:buChar char="q"/>
            </a:pPr>
            <a:r>
              <a:rPr lang="fr-FR" sz="1600" dirty="0">
                <a:effectLst>
                  <a:outerShdw blurRad="38100" dist="38100" dir="2700000" algn="tl">
                    <a:srgbClr val="000000">
                      <a:alpha val="43137"/>
                    </a:srgbClr>
                  </a:outerShdw>
                </a:effectLst>
              </a:rPr>
              <a:t> Valoriser une seule tonne de carton de haute qualité parmi 100 tonnes de déchets est le défi</a:t>
            </a:r>
            <a:r>
              <a:rPr lang="fr-FR" sz="1600" dirty="0"/>
              <a:t>.</a:t>
            </a:r>
          </a:p>
        </p:txBody>
      </p:sp>
    </p:spTree>
    <p:extLst>
      <p:ext uri="{BB962C8B-B14F-4D97-AF65-F5344CB8AC3E}">
        <p14:creationId xmlns:p14="http://schemas.microsoft.com/office/powerpoint/2010/main" val="425310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94314A-7FF9-C025-3AED-95C6C9CF54F9}"/>
              </a:ext>
            </a:extLst>
          </p:cNvPr>
          <p:cNvSpPr>
            <a:spLocks noGrp="1"/>
          </p:cNvSpPr>
          <p:nvPr>
            <p:ph type="title"/>
          </p:nvPr>
        </p:nvSpPr>
        <p:spPr>
          <a:xfrm>
            <a:off x="2680781" y="514350"/>
            <a:ext cx="5788550" cy="527271"/>
          </a:xfrm>
          <a:ln>
            <a:solidFill>
              <a:schemeClr val="bg2"/>
            </a:solidFill>
          </a:ln>
        </p:spPr>
        <p:txBody>
          <a:bodyPr>
            <a:normAutofit/>
          </a:bodyPr>
          <a:lstStyle/>
          <a:p>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           Présentation du problème d’échantillonnage</a:t>
            </a:r>
            <a:endParaRPr lang="fr-FR" sz="2000" dirty="0">
              <a:solidFill>
                <a:srgbClr val="0070C0"/>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6D18DF09-B99E-C5B7-B019-4428A059506A}"/>
              </a:ext>
            </a:extLst>
          </p:cNvPr>
          <p:cNvSpPr>
            <a:spLocks noGrp="1"/>
          </p:cNvSpPr>
          <p:nvPr>
            <p:ph sz="half" idx="1"/>
          </p:nvPr>
        </p:nvSpPr>
        <p:spPr>
          <a:xfrm>
            <a:off x="82296" y="1789042"/>
            <a:ext cx="4681728" cy="4438021"/>
          </a:xfrm>
          <a:ln>
            <a:solidFill>
              <a:schemeClr val="bg2"/>
            </a:solidFill>
          </a:ln>
        </p:spPr>
        <p:txBody>
          <a:bodyPr>
            <a:normAutofit fontScale="92500"/>
          </a:bodyPr>
          <a:lstStyle/>
          <a:p>
            <a:pPr>
              <a:buFont typeface="Arial" panose="020B0604020202020204" pitchFamily="34" charset="0"/>
              <a:buChar char="•"/>
            </a:pPr>
            <a:r>
              <a:rPr lang="fr-FR" dirty="0">
                <a:effectLst>
                  <a:outerShdw blurRad="38100" dist="38100" dir="2700000" algn="tl">
                    <a:srgbClr val="000000">
                      <a:alpha val="43137"/>
                    </a:srgbClr>
                  </a:outerShdw>
                </a:effectLst>
              </a:rPr>
              <a:t> </a:t>
            </a:r>
            <a:r>
              <a:rPr lang="fr-FR" dirty="0">
                <a:effectLst>
                  <a:outerShdw blurRad="38100" dist="38100" dir="2700000" algn="tl">
                    <a:srgbClr val="000000">
                      <a:alpha val="43137"/>
                    </a:srgbClr>
                  </a:outerShdw>
                </a:effectLst>
                <a:highlight>
                  <a:srgbClr val="FFFF00"/>
                </a:highlight>
              </a:rPr>
              <a:t>Recensement:</a:t>
            </a:r>
          </a:p>
          <a:p>
            <a:pPr marL="0" indent="0">
              <a:buNone/>
            </a:pPr>
            <a:r>
              <a:rPr lang="fr-FR" sz="1800" dirty="0">
                <a:effectLst>
                  <a:outerShdw blurRad="38100" dist="38100" dir="2700000" algn="tl">
                    <a:srgbClr val="000000">
                      <a:alpha val="43137"/>
                    </a:srgbClr>
                  </a:outerShdw>
                </a:effectLst>
              </a:rPr>
              <a:t>C’est une approche descriptive qui sert de passer en revue et d'évaluer chaque article de déchet trié dans la période étudiée. Cela garantirait une précision maximale mais s'avère souvent impossible à réaliser en raison du temps ou des coûts élevés associés</a:t>
            </a:r>
            <a:r>
              <a:rPr lang="fr-FR" sz="1800" dirty="0"/>
              <a:t>. </a:t>
            </a:r>
            <a:r>
              <a:rPr lang="fr-FR" sz="1700" dirty="0">
                <a:effectLst>
                  <a:outerShdw blurRad="38100" dist="38100" dir="2700000" algn="tl">
                    <a:srgbClr val="000000">
                      <a:alpha val="43137"/>
                    </a:srgbClr>
                  </a:outerShdw>
                </a:effectLst>
                <a:latin typeface="Bahnschrift Light" panose="020B0502040204020203" pitchFamily="34" charset="0"/>
              </a:rPr>
              <a:t> </a:t>
            </a:r>
          </a:p>
          <a:p>
            <a:pPr marL="0" indent="0">
              <a:buNone/>
            </a:pPr>
            <a:endParaRPr lang="fr-FR" sz="1700" dirty="0">
              <a:effectLst>
                <a:outerShdw blurRad="38100" dist="38100" dir="2700000" algn="tl">
                  <a:srgbClr val="000000">
                    <a:alpha val="43137"/>
                  </a:srgbClr>
                </a:outerShdw>
              </a:effectLst>
              <a:latin typeface="Bahnschrift Light" panose="020B0502040204020203" pitchFamily="34" charset="0"/>
            </a:endParaRPr>
          </a:p>
          <a:p>
            <a:pPr>
              <a:buFont typeface="Arial" panose="020B0604020202020204" pitchFamily="34" charset="0"/>
              <a:buChar char="•"/>
            </a:pPr>
            <a:r>
              <a:rPr lang="fr-FR" sz="1700" dirty="0">
                <a:effectLst>
                  <a:outerShdw blurRad="38100" dist="38100" dir="2700000" algn="tl">
                    <a:srgbClr val="000000">
                      <a:alpha val="43137"/>
                    </a:srgbClr>
                  </a:outerShdw>
                </a:effectLst>
                <a:highlight>
                  <a:srgbClr val="FFFF00"/>
                </a:highlight>
                <a:latin typeface="Bahnschrift Light" panose="020B0502040204020203" pitchFamily="34" charset="0"/>
              </a:rPr>
              <a:t>Échantillonnage:</a:t>
            </a:r>
          </a:p>
          <a:p>
            <a:pPr marL="0" indent="0">
              <a:buNone/>
            </a:pPr>
            <a:r>
              <a:rPr lang="fr-FR" sz="1700" dirty="0">
                <a:effectLst>
                  <a:outerShdw blurRad="38100" dist="38100" dir="2700000" algn="tl">
                    <a:srgbClr val="000000">
                      <a:alpha val="43137"/>
                    </a:srgbClr>
                  </a:outerShdw>
                </a:effectLst>
                <a:latin typeface="Bahnschrift Light" panose="020B0502040204020203" pitchFamily="34" charset="0"/>
              </a:rPr>
              <a:t>En revanche, est une approche inférentielle utilisée lorsque le recensement n'est pas réalisable. Il consiste à sélectionner et analyser une partie représentative des déchets triés, nommée échantillon. Si l'échantillon est choisi correctement, les caractéristiques statistiques de cet échantillon offriront une estimation fiable de la qualité du tri de l'ensemble du volume de déchets</a:t>
            </a:r>
            <a:r>
              <a:rPr lang="fr-FR" sz="1700" dirty="0">
                <a:latin typeface="Bahnschrift Light" panose="020B0502040204020203" pitchFamily="34" charset="0"/>
              </a:rPr>
              <a:t>.</a:t>
            </a:r>
          </a:p>
        </p:txBody>
      </p:sp>
      <p:pic>
        <p:nvPicPr>
          <p:cNvPr id="8" name="Espace réservé du contenu 7">
            <a:extLst>
              <a:ext uri="{FF2B5EF4-FFF2-40B4-BE49-F238E27FC236}">
                <a16:creationId xmlns:a16="http://schemas.microsoft.com/office/drawing/2014/main" id="{DC11DFAD-A498-3BFB-BE97-E21E488F2EA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789042"/>
            <a:ext cx="5861304" cy="4438021"/>
          </a:xfrm>
          <a:ln>
            <a:noFill/>
          </a:ln>
          <a:effectLst>
            <a:glow rad="63500">
              <a:schemeClr val="accent4">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0" name="Flèche : droite 9">
            <a:extLst>
              <a:ext uri="{FF2B5EF4-FFF2-40B4-BE49-F238E27FC236}">
                <a16:creationId xmlns:a16="http://schemas.microsoft.com/office/drawing/2014/main" id="{848958D3-C4F2-330E-E7B6-3F8734F534C3}"/>
              </a:ext>
            </a:extLst>
          </p:cNvPr>
          <p:cNvSpPr/>
          <p:nvPr/>
        </p:nvSpPr>
        <p:spPr>
          <a:xfrm>
            <a:off x="8897112" y="4242816"/>
            <a:ext cx="694944" cy="192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6C28A7BE-093B-9FED-EA6B-C2106DEB86B5}"/>
              </a:ext>
            </a:extLst>
          </p:cNvPr>
          <p:cNvSpPr txBox="1"/>
          <p:nvPr/>
        </p:nvSpPr>
        <p:spPr>
          <a:xfrm>
            <a:off x="7161545" y="2660904"/>
            <a:ext cx="312906" cy="369332"/>
          </a:xfrm>
          <a:prstGeom prst="rect">
            <a:avLst/>
          </a:prstGeom>
          <a:noFill/>
        </p:spPr>
        <p:txBody>
          <a:bodyPr wrap="square" rtlCol="0">
            <a:spAutoFit/>
          </a:bodyPr>
          <a:lstStyle/>
          <a:p>
            <a:r>
              <a:rPr lang="fr-FR" dirty="0"/>
              <a:t>P</a:t>
            </a:r>
          </a:p>
        </p:txBody>
      </p:sp>
      <p:sp>
        <p:nvSpPr>
          <p:cNvPr id="13" name="ZoneTexte 12">
            <a:extLst>
              <a:ext uri="{FF2B5EF4-FFF2-40B4-BE49-F238E27FC236}">
                <a16:creationId xmlns:a16="http://schemas.microsoft.com/office/drawing/2014/main" id="{CE71E74E-5745-AA66-E8CE-32321FC8542E}"/>
              </a:ext>
            </a:extLst>
          </p:cNvPr>
          <p:cNvSpPr txBox="1"/>
          <p:nvPr/>
        </p:nvSpPr>
        <p:spPr>
          <a:xfrm>
            <a:off x="10853928" y="2596896"/>
            <a:ext cx="308098" cy="369332"/>
          </a:xfrm>
          <a:prstGeom prst="rect">
            <a:avLst/>
          </a:prstGeom>
          <a:noFill/>
        </p:spPr>
        <p:txBody>
          <a:bodyPr wrap="none" rtlCol="0">
            <a:spAutoFit/>
          </a:bodyPr>
          <a:lstStyle/>
          <a:p>
            <a:r>
              <a:rPr lang="fr-FR" dirty="0"/>
              <a:t>E</a:t>
            </a:r>
          </a:p>
        </p:txBody>
      </p:sp>
    </p:spTree>
    <p:extLst>
      <p:ext uri="{BB962C8B-B14F-4D97-AF65-F5344CB8AC3E}">
        <p14:creationId xmlns:p14="http://schemas.microsoft.com/office/powerpoint/2010/main" val="4074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heel(1)">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heel(1)">
                                      <p:cBhvr>
                                        <p:cTn id="34" dur="2000"/>
                                        <p:tgtEl>
                                          <p:spTgt spid="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381143-CF06-EBC1-DD11-FF91B8883D5A}"/>
              </a:ext>
            </a:extLst>
          </p:cNvPr>
          <p:cNvSpPr>
            <a:spLocks noGrp="1"/>
          </p:cNvSpPr>
          <p:nvPr>
            <p:ph type="title"/>
          </p:nvPr>
        </p:nvSpPr>
        <p:spPr>
          <a:xfrm>
            <a:off x="2711395" y="469127"/>
            <a:ext cx="6774511" cy="664348"/>
          </a:xfrm>
          <a:ln>
            <a:solidFill>
              <a:schemeClr val="bg2"/>
            </a:solidFill>
          </a:ln>
        </p:spPr>
        <p:txBody>
          <a:bodyPr>
            <a:noAutofit/>
          </a:bodyPr>
          <a:lstStyle/>
          <a:p>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                Présentation du problème d’échantillonnage</a:t>
            </a:r>
            <a:endParaRPr lang="fr-FR" sz="2000" dirty="0">
              <a:solidFill>
                <a:srgbClr val="0070C0"/>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CD8B490E-016D-C253-50B9-FE315762F3A0}"/>
              </a:ext>
            </a:extLst>
          </p:cNvPr>
          <p:cNvSpPr>
            <a:spLocks noGrp="1"/>
          </p:cNvSpPr>
          <p:nvPr>
            <p:ph idx="1"/>
          </p:nvPr>
        </p:nvSpPr>
        <p:spPr>
          <a:xfrm>
            <a:off x="1860605" y="1963972"/>
            <a:ext cx="8309113" cy="3132814"/>
          </a:xfrm>
          <a:solidFill>
            <a:schemeClr val="accent6">
              <a:lumMod val="20000"/>
              <a:lumOff val="80000"/>
            </a:schemeClr>
          </a:solidFill>
          <a:ln>
            <a:solidFill>
              <a:schemeClr val="bg2"/>
            </a:solidFill>
          </a:ln>
        </p:spPr>
        <p:txBody>
          <a:bodyPr>
            <a:normAutofit fontScale="92500"/>
            <a:scene3d>
              <a:camera prst="orthographicFront"/>
              <a:lightRig rig="sunrise" dir="t"/>
            </a:scene3d>
            <a:sp3d prstMaterial="matte"/>
          </a:bodyPr>
          <a:lstStyle/>
          <a:p>
            <a:pPr>
              <a:lnSpc>
                <a:spcPct val="250000"/>
              </a:lnSpc>
              <a:buFont typeface="Wingdings" panose="05000000000000000000" pitchFamily="2" charset="2"/>
              <a:buChar char="Ø"/>
            </a:pPr>
            <a:r>
              <a:rPr lang="fr-FR" dirty="0">
                <a:effectLst>
                  <a:outerShdw blurRad="38100" dist="38100" dir="2700000" algn="tl">
                    <a:srgbClr val="000000">
                      <a:alpha val="43137"/>
                    </a:srgbClr>
                  </a:outerShdw>
                </a:effectLst>
              </a:rPr>
              <a:t> Comment choisir l'échantillon représentatif des déchets ? </a:t>
            </a:r>
          </a:p>
          <a:p>
            <a:pPr>
              <a:lnSpc>
                <a:spcPct val="250000"/>
              </a:lnSpc>
              <a:buFont typeface="Wingdings" panose="05000000000000000000" pitchFamily="2" charset="2"/>
              <a:buChar char="Ø"/>
            </a:pPr>
            <a:r>
              <a:rPr lang="fr-FR" dirty="0">
                <a:effectLst>
                  <a:outerShdw blurRad="38100" dist="38100" dir="2700000" algn="tl">
                    <a:srgbClr val="000000">
                      <a:alpha val="43137"/>
                    </a:srgbClr>
                  </a:outerShdw>
                </a:effectLst>
              </a:rPr>
              <a:t> Quelle quantité de déchets devrait constituer l'échantillon ? </a:t>
            </a:r>
          </a:p>
          <a:p>
            <a:pPr>
              <a:lnSpc>
                <a:spcPct val="250000"/>
              </a:lnSpc>
              <a:buFont typeface="Wingdings" panose="05000000000000000000" pitchFamily="2" charset="2"/>
              <a:buChar char="Ø"/>
            </a:pPr>
            <a:r>
              <a:rPr lang="fr-FR" dirty="0">
                <a:effectLst>
                  <a:outerShdw blurRad="38100" dist="38100" dir="2700000" algn="tl">
                    <a:srgbClr val="000000">
                      <a:alpha val="43137"/>
                    </a:srgbClr>
                  </a:outerShdw>
                </a:effectLst>
              </a:rPr>
              <a:t> Comment assurer que l'échantillon est représentatif de la diversité des déchets ?</a:t>
            </a:r>
          </a:p>
          <a:p>
            <a:pPr>
              <a:lnSpc>
                <a:spcPct val="250000"/>
              </a:lnSpc>
            </a:pPr>
            <a:endParaRPr lang="fr-FR" dirty="0"/>
          </a:p>
          <a:p>
            <a:endParaRPr lang="fr-FR" dirty="0"/>
          </a:p>
        </p:txBody>
      </p:sp>
    </p:spTree>
    <p:extLst>
      <p:ext uri="{BB962C8B-B14F-4D97-AF65-F5344CB8AC3E}">
        <p14:creationId xmlns:p14="http://schemas.microsoft.com/office/powerpoint/2010/main" val="190546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A63B2-7641-9F73-C35A-DFACAC4FA28E}"/>
              </a:ext>
            </a:extLst>
          </p:cNvPr>
          <p:cNvSpPr>
            <a:spLocks noGrp="1"/>
          </p:cNvSpPr>
          <p:nvPr>
            <p:ph type="title"/>
          </p:nvPr>
        </p:nvSpPr>
        <p:spPr>
          <a:xfrm>
            <a:off x="2743200" y="318052"/>
            <a:ext cx="7105650" cy="898498"/>
          </a:xfrm>
          <a:ln>
            <a:solidFill>
              <a:schemeClr val="bg2"/>
            </a:solidFill>
          </a:ln>
          <a:effectLst>
            <a:glow rad="63500">
              <a:schemeClr val="accent6">
                <a:satMod val="175000"/>
                <a:alpha val="40000"/>
              </a:schemeClr>
            </a:glow>
          </a:effectLst>
        </p:spPr>
        <p:txBody>
          <a:bodyPr>
            <a:noAutofit/>
          </a:bodyPr>
          <a:lstStyle/>
          <a:p>
            <a:r>
              <a:rPr lang="fr-FR" sz="20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                Exploration des Données du centre de tri d'Angers</a:t>
            </a:r>
            <a:br>
              <a:rPr lang="fr-FR" sz="2000" dirty="0">
                <a:solidFill>
                  <a:srgbClr val="0070C0"/>
                </a:solidFill>
                <a:effectLst>
                  <a:outerShdw blurRad="38100" dist="38100" dir="2700000" algn="tl">
                    <a:srgbClr val="000000">
                      <a:alpha val="43137"/>
                    </a:srgbClr>
                  </a:outerShdw>
                </a:effectLst>
              </a:rPr>
            </a:br>
            <a:endParaRPr lang="fr-FR" sz="2000" dirty="0">
              <a:solidFill>
                <a:srgbClr val="0070C0"/>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E93ADA22-412E-0853-5014-6605C647D044}"/>
              </a:ext>
            </a:extLst>
          </p:cNvPr>
          <p:cNvSpPr>
            <a:spLocks noGrp="1"/>
          </p:cNvSpPr>
          <p:nvPr>
            <p:ph idx="1"/>
          </p:nvPr>
        </p:nvSpPr>
        <p:spPr>
          <a:xfrm>
            <a:off x="137160" y="1883664"/>
            <a:ext cx="11974327" cy="4157698"/>
          </a:xfrm>
          <a:ln>
            <a:solidFill>
              <a:schemeClr val="bg2"/>
            </a:solidFill>
          </a:ln>
        </p:spPr>
        <p:txBody>
          <a:bodyPr/>
          <a:lstStyle/>
          <a:p>
            <a:pPr lvl="1">
              <a:lnSpc>
                <a:spcPct val="150000"/>
              </a:lnSpc>
              <a:buFont typeface="Arial" panose="020B0604020202020204" pitchFamily="34" charset="0"/>
              <a:buChar char="•"/>
            </a:pPr>
            <a:r>
              <a:rPr lang="fr-FR" sz="1600" dirty="0">
                <a:effectLst>
                  <a:outerShdw blurRad="38100" dist="38100" dir="2700000" algn="tl">
                    <a:srgbClr val="000000">
                      <a:alpha val="43137"/>
                    </a:srgbClr>
                  </a:outerShdw>
                </a:effectLst>
              </a:rPr>
              <a:t>La réponse à ces questions implique une compréhension approfondie de la composition des déchets et des processus de tri, ainsi que l'application de techniques statistiques pour garantir que l'échantillon sélectionné fournisse une estimation valide de la qualité du tri. Il est également crucial d'évaluer l'erreur potentielle liée à l'échantillonnage et de déterminer si cette estimation est satisfaisante pour les besoins de la société.</a:t>
            </a:r>
          </a:p>
          <a:p>
            <a:pPr lvl="1">
              <a:lnSpc>
                <a:spcPct val="150000"/>
              </a:lnSpc>
              <a:buFont typeface="Arial" panose="020B0604020202020204" pitchFamily="34" charset="0"/>
              <a:buChar char="•"/>
            </a:pPr>
            <a:endParaRPr lang="fr-FR" sz="1600" dirty="0">
              <a:effectLst>
                <a:outerShdw blurRad="38100" dist="38100" dir="2700000" algn="tl">
                  <a:srgbClr val="000000">
                    <a:alpha val="43137"/>
                  </a:srgbClr>
                </a:outerShdw>
              </a:effectLst>
            </a:endParaRPr>
          </a:p>
          <a:p>
            <a:pPr lvl="1">
              <a:lnSpc>
                <a:spcPct val="150000"/>
              </a:lnSpc>
              <a:buFont typeface="Arial" panose="020B0604020202020204" pitchFamily="34" charset="0"/>
              <a:buChar char="•"/>
            </a:pPr>
            <a:r>
              <a:rPr lang="fr-FR" sz="1600" dirty="0">
                <a:effectLst>
                  <a:outerShdw blurRad="38100" dist="38100" dir="2700000" algn="tl">
                    <a:srgbClr val="000000">
                      <a:alpha val="43137"/>
                    </a:srgbClr>
                  </a:outerShdw>
                </a:effectLst>
              </a:rPr>
              <a:t>Nous avons entrepris une série d'analyses de données basées sur des essais réalisés au centre de tri d'Angers. L'objectif de ces analyses est de comprendre en profondeur les caractéristiques du flux de déchets et l'efficacité des processus de tri mis en œuvre</a:t>
            </a:r>
            <a:r>
              <a:rPr lang="fr-FR" dirty="0">
                <a:effectLst>
                  <a:outerShdw blurRad="38100" dist="38100" dir="2700000" algn="tl">
                    <a:srgbClr val="000000">
                      <a:alpha val="43137"/>
                    </a:srgbClr>
                  </a:outerShdw>
                </a:effectLst>
              </a:rPr>
              <a:t>.</a:t>
            </a:r>
          </a:p>
          <a:p>
            <a:pPr lvl="1">
              <a:lnSpc>
                <a:spcPct val="150000"/>
              </a:lnSpc>
              <a:buFont typeface="Arial" panose="020B0604020202020204" pitchFamily="34" charset="0"/>
              <a:buChar char="•"/>
            </a:pPr>
            <a:endParaRPr lang="fr-FR" dirty="0"/>
          </a:p>
        </p:txBody>
      </p:sp>
    </p:spTree>
    <p:extLst>
      <p:ext uri="{BB962C8B-B14F-4D97-AF65-F5344CB8AC3E}">
        <p14:creationId xmlns:p14="http://schemas.microsoft.com/office/powerpoint/2010/main" val="822104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AB9811-C735-9DC0-66E4-73CFE0DF4792}"/>
              </a:ext>
            </a:extLst>
          </p:cNvPr>
          <p:cNvSpPr>
            <a:spLocks noGrp="1"/>
          </p:cNvSpPr>
          <p:nvPr>
            <p:ph type="title"/>
          </p:nvPr>
        </p:nvSpPr>
        <p:spPr>
          <a:xfrm>
            <a:off x="71563" y="341906"/>
            <a:ext cx="11354462" cy="659958"/>
          </a:xfrm>
          <a:ln>
            <a:solidFill>
              <a:schemeClr val="bg2"/>
            </a:solidFill>
          </a:ln>
        </p:spPr>
        <p:txBody>
          <a:bodyPr>
            <a:noAutofit/>
          </a:bodyPr>
          <a:lstStyle/>
          <a:p>
            <a:r>
              <a:rPr lang="fr-FR" sz="2000" dirty="0">
                <a:solidFill>
                  <a:srgbClr val="0070C0"/>
                </a:solidFill>
                <a:effectLst>
                  <a:outerShdw blurRad="38100" dist="38100" dir="2700000" algn="tl">
                    <a:srgbClr val="000000">
                      <a:alpha val="43137"/>
                    </a:srgbClr>
                  </a:outerShdw>
                </a:effectLst>
              </a:rPr>
              <a:t>Ce graphique illustre la répartition des tonnages de déchets traités par le centre de tri d’Angers au cours de trois mois consécutifs</a:t>
            </a:r>
          </a:p>
        </p:txBody>
      </p:sp>
      <p:pic>
        <p:nvPicPr>
          <p:cNvPr id="8" name="Espace réservé du contenu 7">
            <a:extLst>
              <a:ext uri="{FF2B5EF4-FFF2-40B4-BE49-F238E27FC236}">
                <a16:creationId xmlns:a16="http://schemas.microsoft.com/office/drawing/2014/main" id="{6315DF2E-74AC-D122-82B6-59CA664A08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71562" y="1691639"/>
            <a:ext cx="4747325" cy="4556761"/>
          </a:xfrm>
          <a:ln>
            <a:solidFill>
              <a:schemeClr val="bg2"/>
            </a:solidFill>
          </a:ln>
          <a:effectLst>
            <a:glow rad="63500">
              <a:schemeClr val="accent5">
                <a:satMod val="175000"/>
                <a:alpha val="40000"/>
              </a:schemeClr>
            </a:glow>
          </a:effectLst>
        </p:spPr>
      </p:pic>
      <p:sp>
        <p:nvSpPr>
          <p:cNvPr id="6" name="Espace réservé du contenu 5">
            <a:extLst>
              <a:ext uri="{FF2B5EF4-FFF2-40B4-BE49-F238E27FC236}">
                <a16:creationId xmlns:a16="http://schemas.microsoft.com/office/drawing/2014/main" id="{BE49F860-A032-3C91-3759-33F19D736F75}"/>
              </a:ext>
            </a:extLst>
          </p:cNvPr>
          <p:cNvSpPr>
            <a:spLocks noGrp="1"/>
          </p:cNvSpPr>
          <p:nvPr>
            <p:ph sz="quarter" idx="4"/>
          </p:nvPr>
        </p:nvSpPr>
        <p:spPr>
          <a:xfrm>
            <a:off x="5212080" y="1490472"/>
            <a:ext cx="6903720" cy="4556761"/>
          </a:xfrm>
          <a:ln>
            <a:solidFill>
              <a:schemeClr val="bg2"/>
            </a:solidFill>
          </a:ln>
        </p:spPr>
        <p:txBody>
          <a:bodyPr>
            <a:normAutofit/>
          </a:bodyPr>
          <a:lstStyle/>
          <a:p>
            <a:pPr>
              <a:buFont typeface="Wingdings" panose="05000000000000000000" pitchFamily="2" charset="2"/>
              <a:buChar char="§"/>
            </a:pPr>
            <a:r>
              <a:rPr lang="fr-FR" dirty="0"/>
              <a:t>   </a:t>
            </a: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En décembre, la quantité traitée était de </a:t>
            </a:r>
            <a:r>
              <a:rPr lang="fr-FR"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1666,360 Tonnes</a:t>
            </a:r>
          </a:p>
          <a:p>
            <a:pPr marL="0" indent="0">
              <a:buNone/>
            </a:pPr>
            <a:r>
              <a:rPr lang="fr-FR" b="0" i="0" dirty="0">
                <a:effectLst/>
                <a:highlight>
                  <a:srgbClr val="FFFFFF"/>
                </a:highlight>
                <a:latin typeface="Arial" panose="020B0604020202020204" pitchFamily="34" charset="0"/>
              </a:rPr>
              <a:t>Ce mois semble être celui avec le volume le plus bas sur         la période observée, ce qui pourrait s’expliquer par les</a:t>
            </a:r>
            <a:br>
              <a:rPr lang="fr-FR" dirty="0"/>
            </a:br>
            <a:r>
              <a:rPr lang="fr-FR" b="0" i="0" dirty="0">
                <a:effectLst/>
                <a:highlight>
                  <a:srgbClr val="FFFFFF"/>
                </a:highlight>
                <a:latin typeface="Arial" panose="020B0604020202020204" pitchFamily="34" charset="0"/>
              </a:rPr>
              <a:t>interruptions liées aux fêtes de fin d’année</a:t>
            </a:r>
          </a:p>
          <a:p>
            <a:pPr>
              <a:buFont typeface="Wingdings" panose="05000000000000000000" pitchFamily="2" charset="2"/>
              <a:buChar char="§"/>
            </a:pP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  Janvier a vu une augmentation significative, avec un total de </a:t>
            </a:r>
            <a:r>
              <a:rPr lang="fr-FR"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2326.080 Tonnes</a:t>
            </a:r>
          </a:p>
          <a:p>
            <a:pPr marL="0" indent="0">
              <a:buNone/>
            </a:pPr>
            <a:r>
              <a:rPr lang="fr-FR" b="0" i="0" dirty="0">
                <a:effectLst/>
                <a:highlight>
                  <a:srgbClr val="FFFFFF"/>
                </a:highlight>
                <a:latin typeface="Arial" panose="020B0604020202020204" pitchFamily="34" charset="0"/>
              </a:rPr>
              <a:t>Cette augmentation pourrait être due à une accumulation de déchets post-fêtes ou à la reprise des activités économiques après les congés de décembre</a:t>
            </a:r>
          </a:p>
          <a:p>
            <a:pPr>
              <a:buFont typeface="Wingdings" panose="05000000000000000000" pitchFamily="2" charset="2"/>
              <a:buChar char="§"/>
            </a:pPr>
            <a:r>
              <a:rPr lang="fr-FR" b="0" i="0" dirty="0">
                <a:effectLst/>
                <a:highlight>
                  <a:srgbClr val="FFFFFF"/>
                </a:highlight>
                <a:latin typeface="Arial" panose="020B0604020202020204" pitchFamily="34" charset="0"/>
              </a:rPr>
              <a:t> </a:t>
            </a: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Février, a enregistré le tonnage le plus élevé avec </a:t>
            </a:r>
            <a:r>
              <a:rPr lang="fr-FR"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1986.46 Tonnes</a:t>
            </a:r>
          </a:p>
          <a:p>
            <a:pPr marL="0" indent="0">
              <a:buNone/>
            </a:pPr>
            <a:endParaRPr lang="fr-FR" dirty="0">
              <a:highlight>
                <a:srgbClr val="FFFFFF"/>
              </a:highlight>
              <a:latin typeface="Arial" panose="020B0604020202020204" pitchFamily="34" charset="0"/>
            </a:endParaRPr>
          </a:p>
          <a:p>
            <a:pPr marL="0" indent="0">
              <a:buNone/>
            </a:pPr>
            <a:endParaRPr lang="fr-FR" b="0" i="0"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buNone/>
            </a:pPr>
            <a:endParaRPr lang="fr-FR" b="0" i="0" dirty="0">
              <a:effectLst/>
              <a:highlight>
                <a:srgbClr val="FFFFFF"/>
              </a:highlight>
              <a:latin typeface="Arial" panose="020B0604020202020204" pitchFamily="34" charset="0"/>
            </a:endParaRPr>
          </a:p>
          <a:p>
            <a:pPr marL="0" indent="0">
              <a:buNone/>
            </a:pPr>
            <a:endParaRPr lang="fr-FR" dirty="0">
              <a:highlight>
                <a:srgbClr val="FFFFFF"/>
              </a:highlight>
              <a:latin typeface="Arial" panose="020B0604020202020204" pitchFamily="34" charset="0"/>
            </a:endParaRPr>
          </a:p>
          <a:p>
            <a:pPr marL="0" indent="0">
              <a:buNone/>
            </a:pPr>
            <a:endParaRPr lang="fr-FR" b="0" i="0" dirty="0">
              <a:effectLst/>
              <a:highlight>
                <a:srgbClr val="FFFFFF"/>
              </a:highlight>
              <a:latin typeface="Arial" panose="020B0604020202020204" pitchFamily="34" charset="0"/>
            </a:endParaRPr>
          </a:p>
          <a:p>
            <a:pPr marL="0" indent="0">
              <a:buNone/>
            </a:pPr>
            <a:endParaRPr lang="fr-FR" dirty="0">
              <a:highlight>
                <a:srgbClr val="FFFFFF"/>
              </a:highlight>
              <a:latin typeface="Arial" panose="020B0604020202020204" pitchFamily="34" charset="0"/>
            </a:endParaRPr>
          </a:p>
          <a:p>
            <a:pPr marL="0" indent="0">
              <a:buNone/>
            </a:pPr>
            <a:endParaRPr lang="fr-FR" dirty="0">
              <a:effectLst>
                <a:outerShdw blurRad="38100" dist="38100" dir="2700000" algn="tl">
                  <a:srgbClr val="000000">
                    <a:alpha val="43137"/>
                  </a:srgbClr>
                </a:outerShdw>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16520580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750"/>
                                  </p:stCondLst>
                                  <p:childTnLst>
                                    <p:set>
                                      <p:cBhvr>
                                        <p:cTn id="6" dur="1" fill="hold">
                                          <p:stCondLst>
                                            <p:cond delay="19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1000"/>
                                        <p:tgtEl>
                                          <p:spTgt spid="6">
                                            <p:txEl>
                                              <p:pRg st="2" end="2"/>
                                            </p:txEl>
                                          </p:spTgt>
                                        </p:tgtEl>
                                      </p:cBhvr>
                                    </p:animEffect>
                                    <p:anim calcmode="lin" valueType="num">
                                      <p:cBhvr>
                                        <p:cTn id="2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1000"/>
                                        <p:tgtEl>
                                          <p:spTgt spid="6">
                                            <p:txEl>
                                              <p:pRg st="3" end="3"/>
                                            </p:txEl>
                                          </p:spTgt>
                                        </p:tgtEl>
                                      </p:cBhvr>
                                    </p:animEffect>
                                    <p:anim calcmode="lin" valueType="num">
                                      <p:cBhvr>
                                        <p:cTn id="3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barn(inVertical)">
                                      <p:cBhvr>
                                        <p:cTn id="3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843C46E-2696-0F37-7FF0-15E170BB5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877824"/>
            <a:ext cx="5700903" cy="5334092"/>
          </a:xfrm>
          <a:prstGeom prst="rect">
            <a:avLst/>
          </a:prstGeom>
          <a:solidFill>
            <a:schemeClr val="bg2"/>
          </a:solidFill>
          <a:ln>
            <a:solidFill>
              <a:schemeClr val="bg2"/>
            </a:solidFill>
          </a:ln>
          <a:effectLst>
            <a:glow rad="63500">
              <a:schemeClr val="accent5">
                <a:satMod val="175000"/>
                <a:alpha val="40000"/>
              </a:schemeClr>
            </a:glow>
          </a:effectLst>
        </p:spPr>
      </p:pic>
      <p:sp>
        <p:nvSpPr>
          <p:cNvPr id="5" name="Titre 4">
            <a:extLst>
              <a:ext uri="{FF2B5EF4-FFF2-40B4-BE49-F238E27FC236}">
                <a16:creationId xmlns:a16="http://schemas.microsoft.com/office/drawing/2014/main" id="{0F2F424C-E95D-AD74-4C58-9832F7A973E8}"/>
              </a:ext>
            </a:extLst>
          </p:cNvPr>
          <p:cNvSpPr>
            <a:spLocks noGrp="1"/>
          </p:cNvSpPr>
          <p:nvPr>
            <p:ph type="title"/>
          </p:nvPr>
        </p:nvSpPr>
        <p:spPr>
          <a:xfrm>
            <a:off x="73152" y="135172"/>
            <a:ext cx="12118848" cy="628152"/>
          </a:xfrm>
          <a:ln>
            <a:solidFill>
              <a:schemeClr val="bg2"/>
            </a:solidFill>
          </a:ln>
        </p:spPr>
        <p:txBody>
          <a:bodyPr>
            <a:noAutofit/>
          </a:bodyPr>
          <a:lstStyle/>
          <a:p>
            <a:r>
              <a:rPr lang="fr-FR" sz="160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V</a:t>
            </a:r>
            <a:r>
              <a:rPr lang="fr-FR" sz="1600" i="0" dirty="0">
                <a:solidFill>
                  <a:srgbClr val="0070C0"/>
                </a:solidFill>
                <a:effectLst>
                  <a:outerShdw blurRad="38100" dist="38100" dir="2700000" algn="tl">
                    <a:srgbClr val="000000">
                      <a:alpha val="43137"/>
                    </a:srgbClr>
                  </a:outerShdw>
                </a:effectLst>
                <a:highlight>
                  <a:srgbClr val="FFFFFF"/>
                </a:highlight>
                <a:latin typeface="Arial" panose="020B0604020202020204" pitchFamily="34" charset="0"/>
              </a:rPr>
              <a:t>oici un tableau qui présente une vue d’ensemble de données des tonnages de déchets traités par l’usine durant le mois de décembre 2021</a:t>
            </a:r>
            <a:endParaRPr lang="fr-FR" sz="1600" dirty="0">
              <a:solidFill>
                <a:srgbClr val="0070C0"/>
              </a:solidFill>
              <a:effectLst>
                <a:outerShdw blurRad="38100" dist="38100" dir="2700000" algn="tl">
                  <a:srgbClr val="000000">
                    <a:alpha val="43137"/>
                  </a:srgbClr>
                </a:outerShdw>
              </a:effectLst>
            </a:endParaRPr>
          </a:p>
        </p:txBody>
      </p:sp>
      <p:sp>
        <p:nvSpPr>
          <p:cNvPr id="6" name="Espace réservé du contenu 5">
            <a:extLst>
              <a:ext uri="{FF2B5EF4-FFF2-40B4-BE49-F238E27FC236}">
                <a16:creationId xmlns:a16="http://schemas.microsoft.com/office/drawing/2014/main" id="{516AC5C2-E4D1-75E2-5642-C49E8731D83E}"/>
              </a:ext>
            </a:extLst>
          </p:cNvPr>
          <p:cNvSpPr>
            <a:spLocks noGrp="1"/>
          </p:cNvSpPr>
          <p:nvPr>
            <p:ph sz="half" idx="1"/>
          </p:nvPr>
        </p:nvSpPr>
        <p:spPr>
          <a:xfrm flipH="1">
            <a:off x="5943600" y="1232452"/>
            <a:ext cx="6175248" cy="4794637"/>
          </a:xfrm>
          <a:ln>
            <a:solidFill>
              <a:schemeClr val="bg2"/>
            </a:solidFill>
          </a:ln>
        </p:spPr>
        <p:txBody>
          <a:bodyPr>
            <a:normAutofit/>
          </a:bodyPr>
          <a:lstStyle/>
          <a:p>
            <a:pPr marL="0" indent="0" algn="just">
              <a:buNone/>
            </a:pP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Les données du tableau représentent l’intégralité des déchets à traiter par la société au mois de décembre, avec un tonnage global de</a:t>
            </a:r>
            <a:r>
              <a:rPr lang="fr-FR" b="0" i="0" dirty="0">
                <a:solidFill>
                  <a:srgbClr val="FFC000"/>
                </a:solidFill>
                <a:effectLst>
                  <a:outerShdw blurRad="38100" dist="38100" dir="2700000" algn="tl">
                    <a:srgbClr val="000000">
                      <a:alpha val="43137"/>
                    </a:srgbClr>
                  </a:outerShdw>
                </a:effectLst>
                <a:highlight>
                  <a:srgbClr val="FFFFFF"/>
                </a:highlight>
                <a:latin typeface="Arial" panose="020B0604020202020204" pitchFamily="34" charset="0"/>
              </a:rPr>
              <a:t>1666,360kg</a:t>
            </a: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 Afin d’effectuer une évaluation approfondie et efficace de la qualité du tri, un échantillon a été sélectionné de cette population totale</a:t>
            </a:r>
          </a:p>
          <a:p>
            <a:pPr marL="0" indent="0" algn="just">
              <a:buNone/>
            </a:pPr>
            <a:endParaRPr lang="fr-FR"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gn="just">
              <a:buNone/>
            </a:pPr>
            <a:r>
              <a:rPr lang="fr-FR" b="0" i="0" dirty="0">
                <a:effectLst>
                  <a:outerShdw blurRad="38100" dist="38100" dir="2700000" algn="tl">
                    <a:srgbClr val="000000">
                      <a:alpha val="43137"/>
                    </a:srgbClr>
                  </a:outerShdw>
                </a:effectLst>
                <a:highlight>
                  <a:srgbClr val="FFFFFF"/>
                </a:highlight>
                <a:latin typeface="Arial" panose="020B0604020202020204" pitchFamily="34" charset="0"/>
              </a:rPr>
              <a:t>Les deux autres tableaux seront placer en annexe du rapport complet du stage si besoin </a:t>
            </a:r>
          </a:p>
          <a:p>
            <a:pPr marL="0" indent="0" algn="just">
              <a:buNone/>
            </a:pPr>
            <a:r>
              <a:rPr lang="fr-FR" dirty="0">
                <a:effectLst>
                  <a:outerShdw blurRad="38100" dist="38100" dir="2700000" algn="tl">
                    <a:srgbClr val="000000">
                      <a:alpha val="43137"/>
                    </a:srgbClr>
                  </a:outerShdw>
                </a:effectLst>
                <a:highlight>
                  <a:srgbClr val="FFFFFF"/>
                </a:highlight>
                <a:latin typeface="Arial" panose="020B0604020202020204" pitchFamily="34" charset="0"/>
              </a:rPr>
              <a:t> </a:t>
            </a:r>
          </a:p>
          <a:p>
            <a:pPr marL="0" indent="0" algn="just">
              <a:buNone/>
            </a:pPr>
            <a:endParaRPr lang="fr-FR" dirty="0">
              <a:effectLst>
                <a:outerShdw blurRad="38100" dist="38100" dir="2700000" algn="tl">
                  <a:srgbClr val="000000">
                    <a:alpha val="43137"/>
                  </a:srgbClr>
                </a:outerShdw>
              </a:effectLst>
              <a:highlight>
                <a:srgbClr val="FFFFFF"/>
              </a:highlight>
              <a:latin typeface="Arial" panose="020B0604020202020204" pitchFamily="34" charset="0"/>
            </a:endParaRPr>
          </a:p>
          <a:p>
            <a:pPr marL="0" indent="0" algn="just">
              <a:buNone/>
            </a:pPr>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0861891"/>
      </p:ext>
    </p:extLst>
  </p:cSld>
  <p:clrMapOvr>
    <a:masterClrMapping/>
  </p:clrMapOvr>
  <mc:AlternateContent xmlns:mc="http://schemas.openxmlformats.org/markup-compatibility/2006" xmlns:p14="http://schemas.microsoft.com/office/powerpoint/2010/main">
    <mc:Choice Requires="p14">
      <p:transition spd="slow" p14:dur="1500" advTm="2887">
        <p:split orient="vert"/>
      </p:transition>
    </mc:Choice>
    <mc:Fallback xmlns="">
      <p:transition spd="slow" advTm="288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1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175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2000"/>
                                        <p:tgtEl>
                                          <p:spTgt spid="6">
                                            <p:txEl>
                                              <p:pRg st="0" end="0"/>
                                            </p:txEl>
                                          </p:spTgt>
                                        </p:tgtEl>
                                      </p:cBhvr>
                                    </p:animEffect>
                                    <p:anim calcmode="lin" valueType="num">
                                      <p:cBhvr>
                                        <p:cTn id="17"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8" dur="2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17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000"/>
                                        <p:tgtEl>
                                          <p:spTgt spid="6">
                                            <p:txEl>
                                              <p:pRg st="2" end="2"/>
                                            </p:txEl>
                                          </p:spTgt>
                                        </p:tgtEl>
                                      </p:cBhvr>
                                    </p:animEffect>
                                    <p:anim calcmode="lin" valueType="num">
                                      <p:cBhvr>
                                        <p:cTn id="24" dur="2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2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175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2000"/>
                                        <p:tgtEl>
                                          <p:spTgt spid="6">
                                            <p:txEl>
                                              <p:pRg st="3" end="3"/>
                                            </p:txEl>
                                          </p:spTgt>
                                        </p:tgtEl>
                                      </p:cBhvr>
                                    </p:animEffect>
                                    <p:anim calcmode="lin" valueType="num">
                                      <p:cBhvr>
                                        <p:cTn id="31" dur="2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2" dur="2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Lst>
  </p:timing>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11681</TotalTime>
  <Words>3601</Words>
  <Application>Microsoft Office PowerPoint</Application>
  <PresentationFormat>Grand écran</PresentationFormat>
  <Paragraphs>202</Paragraphs>
  <Slides>36</Slides>
  <Notes>12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36</vt:i4>
      </vt:variant>
    </vt:vector>
  </HeadingPairs>
  <TitlesOfParts>
    <vt:vector size="47" baseType="lpstr">
      <vt:lpstr>Algerian</vt:lpstr>
      <vt:lpstr>Arial</vt:lpstr>
      <vt:lpstr>Arial maron</vt:lpstr>
      <vt:lpstr>Bahnschrift Light</vt:lpstr>
      <vt:lpstr>Calibri</vt:lpstr>
      <vt:lpstr>Calibri Light</vt:lpstr>
      <vt:lpstr>Cambria Math</vt:lpstr>
      <vt:lpstr>Söhne</vt:lpstr>
      <vt:lpstr>Ubuntu</vt:lpstr>
      <vt:lpstr>Wingdings</vt:lpstr>
      <vt:lpstr>Rétrospective</vt:lpstr>
      <vt:lpstr>Présentation PowerPoint</vt:lpstr>
      <vt:lpstr>     Historique de l’ Établissements  </vt:lpstr>
      <vt:lpstr>Introduction  </vt:lpstr>
      <vt:lpstr>Problématique : Maximiser la Pureté tout en Valorisant les  Déchets</vt:lpstr>
      <vt:lpstr>           Présentation du problème d’échantillonnage</vt:lpstr>
      <vt:lpstr>                Présentation du problème d’échantillonnage</vt:lpstr>
      <vt:lpstr>                Exploration des Données du centre de tri d'Angers </vt:lpstr>
      <vt:lpstr>Ce graphique illustre la répartition des tonnages de déchets traités par le centre de tri d’Angers au cours de trois mois consécutifs</vt:lpstr>
      <vt:lpstr>Voici un tableau qui présente une vue d’ensemble de données des tonnages de déchets traités par l’usine durant le mois de décembre 2021</vt:lpstr>
      <vt:lpstr>     Plan d’échantillonnage par grappe (pour vauché) </vt:lpstr>
      <vt:lpstr>Dans le cadre de ces analyses, un échantillon représentatif de 1147 kg /mois a été sélectionné aléatoirement parmi la masse totale des déchets traités de 1666.360 Tonnes qui constitue environ 0.07% de la masse totale </vt:lpstr>
      <vt:lpstr>Présentation PowerPoint</vt:lpstr>
      <vt:lpstr>Présentation PowerPoint</vt:lpstr>
      <vt:lpstr>Amélioration des Techniques d'Échantillonnage pour une Évaluation Fiable du Tri des Déchets</vt:lpstr>
      <vt:lpstr>                              Modélisation jouet du problème </vt:lpstr>
      <vt:lpstr>                           Modélisation jouet du problème </vt:lpstr>
      <vt:lpstr>L’intervalle de confiance pour l’estimateur 〖 Θ〗_ij, qui représente la proportion estimée d’objets de type i dans le bac j, peut être dérivé en utilisant l’approximation normale lorsque le nombre d’objets est suffisamment grand pour que le théorème central limite s’applique   tel que : IC = [〖 Θ〗_ij±〖 z〗_(α/2)  √(〖 Θ〗_ij (1-〖 Θ〗_ij))/√(n ) ] , en remplaçant 〖 Θ〗_ij  par〖  Θ ̂  〗_ij  </vt:lpstr>
      <vt:lpstr>Avec dix simulations pour tester ce modèle amélioré, nous avons pu affiner notre compréhension de la qualité du tri. </vt:lpstr>
      <vt:lpstr>Présentation PowerPoint</vt:lpstr>
      <vt:lpstr>Présentation PowerPoint</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Nous allons maintenant proposer un critère global pour évaluer la variation de la taille de l'échantillon et du niveau de confiance en fonction du volume des déchets à trier.</vt:lpstr>
      <vt:lpstr>Les résultats de l'étude montrent que les déchets majoritaires (par exemple, JRM , EMR) sont généralement mieux caractérisés que les déchets minoritaires (par exemple, Film PEBD, Aluminium Souple). Cela s'explique par plusieurs facteurs  </vt:lpstr>
      <vt:lpstr>             Recommandations </vt:lpstr>
      <vt:lpstr>Cette catégorie affiche le taux de confiance le plus élevé, commençant à environ 97 \% et atteignant environ 99 \%. Il y a une augmentation constante, indiquant un niveau élevé de fiabilité dans cette catégorie à travers différentes tailles d'échantillon.</vt:lpstr>
      <vt:lpstr>Les graphes sont des outils essentiels pour analyser les données d'échantillonnage et comprendre l'impact de la taille de l'échantillon sur la précision des estimations de la qualité du tri. Ils permettent à Vauché d'optimiser ses processus de tri et de garantir la qualité de ses produits de recyclage</vt:lpstr>
      <vt:lpstr>En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Youssouf ROKI-DINE</dc:creator>
  <cp:lastModifiedBy>Youssouf ROKI-DINE</cp:lastModifiedBy>
  <cp:revision>394</cp:revision>
  <dcterms:created xsi:type="dcterms:W3CDTF">2024-04-24T13:13:39Z</dcterms:created>
  <dcterms:modified xsi:type="dcterms:W3CDTF">2024-06-19T15:01:14Z</dcterms:modified>
</cp:coreProperties>
</file>